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340" r:id="rId3"/>
    <p:sldId id="343" r:id="rId4"/>
    <p:sldId id="341" r:id="rId5"/>
    <p:sldId id="342" r:id="rId6"/>
    <p:sldId id="344" r:id="rId7"/>
    <p:sldId id="346" r:id="rId8"/>
    <p:sldId id="345" r:id="rId9"/>
    <p:sldId id="347" r:id="rId10"/>
    <p:sldId id="348" r:id="rId11"/>
    <p:sldId id="349" r:id="rId12"/>
    <p:sldId id="350" r:id="rId13"/>
    <p:sldId id="351" r:id="rId14"/>
    <p:sldId id="352" r:id="rId15"/>
    <p:sldId id="353" r:id="rId16"/>
    <p:sldId id="355" r:id="rId17"/>
    <p:sldId id="356" r:id="rId18"/>
    <p:sldId id="357" r:id="rId19"/>
    <p:sldId id="362" r:id="rId20"/>
    <p:sldId id="358" r:id="rId21"/>
    <p:sldId id="363" r:id="rId22"/>
    <p:sldId id="359" r:id="rId23"/>
    <p:sldId id="364" r:id="rId24"/>
    <p:sldId id="365" r:id="rId25"/>
    <p:sldId id="360" r:id="rId26"/>
  </p:sldIdLst>
  <p:sldSz cx="12192000" cy="6858000"/>
  <p:notesSz cx="6858000" cy="9144000"/>
  <p:embeddedFontLst>
    <p:embeddedFont>
      <p:font typeface="Adobe 黑体 Std R" panose="020B0400000000000000" charset="-128"/>
      <p:regular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</p:embeddedFontLst>
  <p:custDataLst>
    <p:tags r:id="rId37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CEF"/>
    <a:srgbClr val="010038"/>
    <a:srgbClr val="3A4768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5184" autoAdjust="0"/>
  </p:normalViewPr>
  <p:slideViewPr>
    <p:cSldViewPr snapToGrid="0">
      <p:cViewPr varScale="1">
        <p:scale>
          <a:sx n="75" d="100"/>
          <a:sy n="75" d="100"/>
        </p:scale>
        <p:origin x="113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36194-BE73-40EA-B37D-92B09D1D022E}" type="datetimeFigureOut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EE7D5-6D37-412D-95F9-CA34DB9885A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660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5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3783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9642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6690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17350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3283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6523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894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2181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73119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337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84688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6656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1398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36285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0577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70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03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0358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292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6204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2441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918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52683B-CFD7-4B22-B02A-EA266CF1E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6F4DAC2-351D-4FCD-9BD2-3815BBC33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19E85B-A6D7-4189-A54F-A236E1F8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FF1F-A115-4049-B975-306F73DA833A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586B07-E49D-445A-95AC-3EFCD414E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250BB961-B66B-6915-10EE-8E0746B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538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BE758A-47F6-4EF9-A0A9-D9FE1C0A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65D4310-FCBC-4AF5-B7AD-A547B50D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D870AB-967F-4CDC-A331-9813A022D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3A8E2-6518-4699-A163-B96472470879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1B7537-2B71-4D20-8D3E-F7079592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A03890-B16D-46E5-A3AC-E728660BE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82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832E892-9248-4792-96F5-58D8AA00D0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D009E7-9916-4CE4-8BFD-43857B1B1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68C160-FF12-483D-92B0-4510C9C8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4F096-7170-4E7E-8D33-7FC32D52E13D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9BE625-DF88-469E-AE93-4953B44C5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C56F70-0731-470C-AAFC-B00762D6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664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701940-03BF-4559-B904-14A49994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5201B2-B730-42B6-B5AB-EDCDCFAAF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26FCE8-83B9-44FE-A299-70556F25F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70BD2-6650-4E75-8E74-FDEBEFFE7D30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D411C6-249B-4B0B-AB54-9CBB60BD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68BFA9-1BE6-48B2-BB89-582F3B8CA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090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6C2F21-C6CA-401B-A244-C415A8EC3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36232F6-3BE7-4FB3-A2BA-6A833D680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755B54-01DB-4820-A888-C57492F46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F36A4-27B2-4149-8692-42B4A2783D94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DB289B-3EA5-4F41-B9DA-6FD7F9AF3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05936E39-5AE6-4FA8-A38D-B5BF5392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013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49DF49-8F5F-4AE0-8F5C-B35900A78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C7270B-2952-433A-9094-0415BAB6E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C8ED628-8E91-4C7A-B3A9-79B96CE62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D7FB37-43F4-4559-A031-B14ED6834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C9BF-60E3-4B8C-B186-9DA02E8F456A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8D5C86-9D59-4F24-8C60-F1F38E40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9655C8-DEF3-495A-A594-487532EA5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7816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0D93FA-763A-4016-B6E1-D725426E3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8B077C-ADF4-466E-B86D-B8D9146A5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EF4A17E-2D62-4C25-9841-AB869CD68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D5588CF-7EDD-4F9D-A43D-9BD1AFB98A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39AD6D7-CF0D-4203-841E-7A4691B6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0A19343-14A3-46C1-8785-5046FBBC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122FF-64F3-42EE-A622-0F74A1595D0D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5C75BC0-CC2C-41BB-B73F-0041BC1D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B5B66E50-F044-4B72-83A8-4E6122F57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7327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775158-9CF5-4012-A210-AF8F568D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537FC4-DA80-4C69-996E-D62F3437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22501-C322-4F8E-9D03-ED1DF164E12B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A392E75-098F-4D03-BB74-A42E205B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FA9CDEFE-C99B-4578-B8AD-F4513B69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8781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C86C2CE-81D2-46A1-BD9C-AE356086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EDDAA-FF2F-450E-8E06-F149BA3F0A41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17C276F-D8C9-4DEB-A179-E14CEC23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2E89BE-CB49-4BFA-83B7-CBB0AAFF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044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E66CC0-CF4A-408C-8026-591367381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5CC4B-81E3-4336-941B-C1C222541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222C8ED-45EE-49E2-9715-D1D5B7F37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2939EC-D3A0-49BA-AF44-2BFE25D6E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8CB93-524A-4876-9BB8-AE27B6EF1536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6A98BF-D711-4F48-AAB6-2B723A27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D2F8CE-CEB1-448F-94EB-C5681ABC8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1923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0AAE25-BC8A-4559-9DBB-454CBDA96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E05F2CA-AF90-4C9E-B724-8DDACE8950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225151-96C7-4325-A8E5-50EDE8AA7D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AF88962-9F85-47B0-84F6-B7C5B09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6C37-F158-49C3-B17A-77172A7C5E42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947FE4-E220-4808-838F-45311853C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BE3C3F-CEBB-4E07-A5C1-28348EC52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97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58C13E3-239B-415E-9792-8EFCA52E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26378F-CE3C-4A7D-9290-8BA577521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126CFF-78B9-45BF-8520-5BF31CDDEE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1D1C4-DB12-42FB-8BDB-4ECBC4B2BC93}" type="datetime1">
              <a:rPr lang="zh-TW" altLang="en-US" smtClean="0"/>
              <a:t>2025/10/26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D89543-C0A1-4CBC-9DA9-724B87D26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B4052F-F9C6-4980-B8D2-766A2E7DC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686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dx.transportdata.tw/registe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hiajung-yeh.github.io/TDX_Guide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hiajung-yeh.github.io/TDX_Guide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data.cwb.gov.tw/dist/opendata-swagger.html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tdx.transportdata.tw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egis.moi.gov.tw/STAT/Web/Platform/QueryInterface/STAT_QueryInterface.aspx?Type=0" TargetMode="External"/><Relationship Id="rId5" Type="http://schemas.openxmlformats.org/officeDocument/2006/relationships/hyperlink" Target="https://ticp.motc.gov.tw/ConvergeProj/index" TargetMode="External"/><Relationship Id="rId10" Type="http://schemas.openxmlformats.org/officeDocument/2006/relationships/hyperlink" Target="https://tisvcloud.freeway.gov.tw/" TargetMode="External"/><Relationship Id="rId4" Type="http://schemas.openxmlformats.org/officeDocument/2006/relationships/hyperlink" Target="https://data.gov.tw/" TargetMode="External"/><Relationship Id="rId9" Type="http://schemas.openxmlformats.org/officeDocument/2006/relationships/hyperlink" Target="https://developers.google.com/maps?hl=zh-tw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dxmotc/SampleCode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AA2A92B-2692-781D-6F1E-9BE0475C4990}"/>
              </a:ext>
            </a:extLst>
          </p:cNvPr>
          <p:cNvSpPr txBox="1"/>
          <p:nvPr/>
        </p:nvSpPr>
        <p:spPr>
          <a:xfrm>
            <a:off x="3543859" y="2659559"/>
            <a:ext cx="51042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4400" dirty="0">
                <a:latin typeface="Georgia" panose="02040502050405020303" pitchFamily="18" charset="0"/>
              </a:rPr>
              <a:t>Public Transport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29E71A5-D497-D29A-A1CF-DACA4E1CB1F0}"/>
              </a:ext>
            </a:extLst>
          </p:cNvPr>
          <p:cNvSpPr txBox="1"/>
          <p:nvPr/>
        </p:nvSpPr>
        <p:spPr>
          <a:xfrm>
            <a:off x="184858" y="6395454"/>
            <a:ext cx="1148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2025.10</a:t>
            </a:r>
            <a:endParaRPr lang="en-US" altLang="zh-TW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DCF817F-9EAB-D891-0E0F-9C0DF80AF1D3}"/>
              </a:ext>
            </a:extLst>
          </p:cNvPr>
          <p:cNvSpPr txBox="1"/>
          <p:nvPr/>
        </p:nvSpPr>
        <p:spPr>
          <a:xfrm>
            <a:off x="4192272" y="3478283"/>
            <a:ext cx="3807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2400" dirty="0">
                <a:latin typeface="Georgia" panose="02040502050405020303" pitchFamily="18" charset="0"/>
              </a:rPr>
              <a:t>Spatial Analysis with R</a:t>
            </a:r>
            <a:endParaRPr lang="zh-TW" altLang="en-US" sz="2400" dirty="0">
              <a:latin typeface="Georgia" panose="02040502050405020303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0D90BD5-3D9A-2591-6394-5B0E75F33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627" y="6356349"/>
            <a:ext cx="2743200" cy="365125"/>
          </a:xfrm>
        </p:spPr>
        <p:txBody>
          <a:bodyPr/>
          <a:lstStyle/>
          <a:p>
            <a:fld id="{F159B62C-7353-40DF-ABCF-B1763DAE98EF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2" name="文字方塊 4">
            <a:extLst>
              <a:ext uri="{FF2B5EF4-FFF2-40B4-BE49-F238E27FC236}">
                <a16:creationId xmlns:a16="http://schemas.microsoft.com/office/drawing/2014/main" id="{3E22F519-0AB9-7B24-2A5D-F92E9649FC50}"/>
              </a:ext>
            </a:extLst>
          </p:cNvPr>
          <p:cNvSpPr txBox="1"/>
          <p:nvPr/>
        </p:nvSpPr>
        <p:spPr>
          <a:xfrm>
            <a:off x="4729277" y="4070961"/>
            <a:ext cx="2733441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TW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Chia-Jung (Robert) Yeh</a:t>
            </a:r>
          </a:p>
          <a:p>
            <a:pPr algn="ctr">
              <a:spcAft>
                <a:spcPts val="600"/>
              </a:spcAft>
            </a:pPr>
            <a:r>
              <a:rPr lang="zh-TW" altLang="en-US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endParaRPr lang="en-US" altLang="zh-TW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470681-F486-EBEE-B8B0-6FEB03A36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2084" y="5505855"/>
            <a:ext cx="1787832" cy="125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69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10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220445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TDX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627AA75-0DF9-206F-022B-B64581B3224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7665" y="2303955"/>
            <a:ext cx="2370277" cy="2742607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2DB6A0F9-1A23-E6E3-092C-F7E9FE311565}"/>
              </a:ext>
            </a:extLst>
          </p:cNvPr>
          <p:cNvSpPr txBox="1"/>
          <p:nvPr/>
        </p:nvSpPr>
        <p:spPr>
          <a:xfrm>
            <a:off x="3184887" y="1859376"/>
            <a:ext cx="7991114" cy="363176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安裝</a:t>
            </a:r>
            <a:r>
              <a:rPr lang="en-US" altLang="zh-TW" sz="2000" b="1" i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devtools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套件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install.packages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devtools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)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altLang="zh-TW" sz="20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自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GitHub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下載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TDX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套件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devtools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::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install_github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("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ChiaJung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-Yeh/NYCU_TDX")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altLang="zh-TW" sz="20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載入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TDX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套件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library(TDX)</a:t>
            </a:r>
            <a:endParaRPr lang="zh-TW" altLang="zh-TW" sz="2000" kern="100" dirty="0"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170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11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AE7F9C3-B17B-691D-E67C-914EFB67E33D}"/>
              </a:ext>
            </a:extLst>
          </p:cNvPr>
          <p:cNvSpPr txBox="1"/>
          <p:nvPr/>
        </p:nvSpPr>
        <p:spPr>
          <a:xfrm>
            <a:off x="0" y="305294"/>
            <a:ext cx="220445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TDX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EB46AE8-94C2-05EC-2282-C98AF3871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077308"/>
              </p:ext>
            </p:extLst>
          </p:nvPr>
        </p:nvGraphicFramePr>
        <p:xfrm>
          <a:off x="2550568" y="305294"/>
          <a:ext cx="8859112" cy="639907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621211">
                  <a:extLst>
                    <a:ext uri="{9D8B030D-6E8A-4147-A177-3AD203B41FA5}">
                      <a16:colId xmlns:a16="http://schemas.microsoft.com/office/drawing/2014/main" val="792262935"/>
                    </a:ext>
                  </a:extLst>
                </a:gridCol>
                <a:gridCol w="2727280">
                  <a:extLst>
                    <a:ext uri="{9D8B030D-6E8A-4147-A177-3AD203B41FA5}">
                      <a16:colId xmlns:a16="http://schemas.microsoft.com/office/drawing/2014/main" val="2089091650"/>
                    </a:ext>
                  </a:extLst>
                </a:gridCol>
                <a:gridCol w="1677971">
                  <a:extLst>
                    <a:ext uri="{9D8B030D-6E8A-4147-A177-3AD203B41FA5}">
                      <a16:colId xmlns:a16="http://schemas.microsoft.com/office/drawing/2014/main" val="3154522166"/>
                    </a:ext>
                  </a:extLst>
                </a:gridCol>
                <a:gridCol w="2832650">
                  <a:extLst>
                    <a:ext uri="{9D8B030D-6E8A-4147-A177-3AD203B41FA5}">
                      <a16:colId xmlns:a16="http://schemas.microsoft.com/office/drawing/2014/main" val="4135453476"/>
                    </a:ext>
                  </a:extLst>
                </a:gridCol>
              </a:tblGrid>
              <a:tr h="317763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資料細目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資料型態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函式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790892"/>
                  </a:ext>
                </a:extLst>
              </a:tr>
              <a:tr h="317763">
                <a:tc rowSpan="5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軌道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軌道站點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Rail_StationOfLine</a:t>
                      </a: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5182977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軌道路線站點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Rail_Station</a:t>
                      </a: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7465736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軌道路線線型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Rail_Shape</a:t>
                      </a: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2044844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軌道班表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Rail_TimeTable</a:t>
                      </a: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5752654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軌道票價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文字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Rail_ODFare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0429697"/>
                  </a:ext>
                </a:extLst>
              </a:tr>
              <a:tr h="317763">
                <a:tc rowSpan="5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公車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公車站點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Bus_StopOfRoute</a:t>
                      </a: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03544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公車路線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文字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Bus_Route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9036820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公車路線線型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Bus_Shape</a:t>
                      </a: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0217079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公車站間旅行時間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文字</a:t>
                      </a:r>
                      <a:endParaRPr lang="zh-TW" alt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Bus_TravelTime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8874346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公車班表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Bus_Schedule</a:t>
                      </a: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09457499"/>
                  </a:ext>
                </a:extLst>
              </a:tr>
              <a:tr h="317763"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自行車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公共自行車站點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Bike_Station()</a:t>
                      </a:r>
                      <a:endParaRPr lang="zh-TW" sz="15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5408477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自行車路網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Bike_Shape</a:t>
                      </a: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1260044"/>
                  </a:ext>
                </a:extLst>
              </a:tr>
              <a:tr h="317763">
                <a:tc rowSpan="4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航空</a:t>
                      </a: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與航運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航空班表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Air_Schedule</a:t>
                      </a: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1786010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港口點位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點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Ship_Port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5562211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航運航線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Ship_Route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7660468"/>
                  </a:ext>
                </a:extLst>
              </a:tr>
              <a:tr h="317763">
                <a:tc vMerge="1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Times New Roman" panose="02020603050405020304" pitchFamily="18" charset="0"/>
                        </a:rPr>
                        <a:t>航線靠港順序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文字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500" kern="100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Ship_StopOfRoute</a:t>
                      </a:r>
                      <a:r>
                        <a:rPr lang="en-US" altLang="zh-TW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296965"/>
                  </a:ext>
                </a:extLst>
              </a:tr>
              <a:tr h="36157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觀光點位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景點、餐廳、旅館點位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Tourism()</a:t>
                      </a:r>
                      <a:endParaRPr lang="zh-TW" altLang="en-US" sz="1500" kern="100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2082164"/>
                  </a:ext>
                </a:extLst>
              </a:tr>
              <a:tr h="317763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道路路網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道路路網線型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Road_Network</a:t>
                      </a: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8797406"/>
                  </a:ext>
                </a:extLst>
              </a:tr>
              <a:tr h="317763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地理編碼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地理編碼服務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l" latinLnBrk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5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Geocoding()</a:t>
                      </a:r>
                      <a:endParaRPr lang="zh-TW" sz="15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0636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535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022BA03-3A51-99D5-AC2F-81EE89C3AA54}"/>
              </a:ext>
            </a:extLst>
          </p:cNvPr>
          <p:cNvSpPr txBox="1"/>
          <p:nvPr/>
        </p:nvSpPr>
        <p:spPr>
          <a:xfrm>
            <a:off x="0" y="305294"/>
            <a:ext cx="29145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金鑰申請</a:t>
            </a:r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62521659-023C-57D6-12F4-BC85F8851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902" y="1112520"/>
            <a:ext cx="10264196" cy="544018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C6F185D-4FDE-2201-A7DB-CD5AE59837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6604175" y="6166416"/>
            <a:ext cx="431599" cy="5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47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13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B937ED4-D43A-BC88-DC90-76CA3BE65A33}"/>
              </a:ext>
            </a:extLst>
          </p:cNvPr>
          <p:cNvSpPr txBox="1"/>
          <p:nvPr/>
        </p:nvSpPr>
        <p:spPr>
          <a:xfrm>
            <a:off x="0" y="305294"/>
            <a:ext cx="29145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金鑰申請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F746DCB-F16C-6F8E-651B-12AFA1153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5230"/>
            <a:ext cx="12192000" cy="515112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C1597E8-D782-825F-E69E-0B2451BEA1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4348655" y="4931976"/>
            <a:ext cx="431599" cy="5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36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14</a:t>
            </a:fld>
            <a:endParaRPr lang="zh-TW" altLang="en-US" b="1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1684269-AF27-DF43-532C-82713A5C3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24" y="1291085"/>
            <a:ext cx="10627151" cy="4947836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0837A46-CA26-2445-5987-D2570C170368}"/>
              </a:ext>
            </a:extLst>
          </p:cNvPr>
          <p:cNvSpPr txBox="1"/>
          <p:nvPr/>
        </p:nvSpPr>
        <p:spPr>
          <a:xfrm>
            <a:off x="0" y="305294"/>
            <a:ext cx="29145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金鑰申請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2A118E-67E9-6DCA-381D-0EE09F9694F4}"/>
              </a:ext>
            </a:extLst>
          </p:cNvPr>
          <p:cNvSpPr/>
          <p:nvPr/>
        </p:nvSpPr>
        <p:spPr>
          <a:xfrm>
            <a:off x="942680" y="3346515"/>
            <a:ext cx="10312924" cy="1442301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9DAB17F-5860-D40E-B026-D1143D20AAD9}"/>
              </a:ext>
            </a:extLst>
          </p:cNvPr>
          <p:cNvSpPr txBox="1"/>
          <p:nvPr/>
        </p:nvSpPr>
        <p:spPr>
          <a:xfrm>
            <a:off x="4237048" y="2757675"/>
            <a:ext cx="3717902" cy="471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務必保存 </a:t>
            </a:r>
            <a:r>
              <a:rPr lang="en-US" altLang="zh-TW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</a:t>
            </a:r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金鑰</a:t>
            </a:r>
            <a:endParaRPr lang="en-US" altLang="zh-TW" sz="24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987FDB-1206-6243-D91D-A2765A14F1B7}"/>
              </a:ext>
            </a:extLst>
          </p:cNvPr>
          <p:cNvSpPr txBox="1"/>
          <p:nvPr/>
        </p:nvSpPr>
        <p:spPr>
          <a:xfrm>
            <a:off x="2087100" y="6151213"/>
            <a:ext cx="8017798" cy="45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套件所有函式在介接資料時，皆須透過此一金鑰驗證！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CF198BD-8D8A-DED9-C873-5428BA3CB0A1}"/>
              </a:ext>
            </a:extLst>
          </p:cNvPr>
          <p:cNvSpPr/>
          <p:nvPr/>
        </p:nvSpPr>
        <p:spPr>
          <a:xfrm>
            <a:off x="3912870" y="3592830"/>
            <a:ext cx="1828800" cy="259080"/>
          </a:xfrm>
          <a:prstGeom prst="rect">
            <a:avLst/>
          </a:prstGeom>
          <a:solidFill>
            <a:srgbClr val="E9E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551A35B-9846-F31D-0B6F-3E57DAF4E296}"/>
              </a:ext>
            </a:extLst>
          </p:cNvPr>
          <p:cNvSpPr/>
          <p:nvPr/>
        </p:nvSpPr>
        <p:spPr>
          <a:xfrm>
            <a:off x="3912870" y="4332403"/>
            <a:ext cx="2183130" cy="259080"/>
          </a:xfrm>
          <a:prstGeom prst="rect">
            <a:avLst/>
          </a:prstGeom>
          <a:solidFill>
            <a:srgbClr val="E9E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6156FFB-CC94-3EF9-D5E2-5343FC77A8B8}"/>
              </a:ext>
            </a:extLst>
          </p:cNvPr>
          <p:cNvSpPr txBox="1"/>
          <p:nvPr/>
        </p:nvSpPr>
        <p:spPr>
          <a:xfrm>
            <a:off x="3837416" y="3473071"/>
            <a:ext cx="19797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kern="0" spc="15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YOUR-ID</a:t>
            </a:r>
            <a:endParaRPr lang="zh-TW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26BBE51-B6B2-A3D3-7679-19A448CBACD2}"/>
              </a:ext>
            </a:extLst>
          </p:cNvPr>
          <p:cNvSpPr txBox="1"/>
          <p:nvPr/>
        </p:nvSpPr>
        <p:spPr>
          <a:xfrm>
            <a:off x="3837416" y="4197261"/>
            <a:ext cx="2418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kern="0" spc="15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YOUR-SECRET</a:t>
            </a:r>
            <a:endParaRPr lang="zh-TW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654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68E3EA-6640-0963-D9EA-EB26269354E8}"/>
              </a:ext>
            </a:extLst>
          </p:cNvPr>
          <p:cNvSpPr txBox="1"/>
          <p:nvPr/>
        </p:nvSpPr>
        <p:spPr>
          <a:xfrm>
            <a:off x="0" y="305294"/>
            <a:ext cx="29145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金鑰申請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89A875B-0C42-A78B-458C-299A8640E483}"/>
              </a:ext>
            </a:extLst>
          </p:cNvPr>
          <p:cNvSpPr txBox="1"/>
          <p:nvPr/>
        </p:nvSpPr>
        <p:spPr>
          <a:xfrm>
            <a:off x="1051300" y="1476124"/>
            <a:ext cx="10155962" cy="125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TDX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是透過金鑰生成一組當日可使用的登入序號（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Access Token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在套件中先利用 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get_token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()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函式取得登入序號，之後只需將此登入序號放在各介接函式中的第一個參數即可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C0B3FB3-12D0-F3B0-FB1E-856F4EED2293}"/>
              </a:ext>
            </a:extLst>
          </p:cNvPr>
          <p:cNvSpPr txBox="1"/>
          <p:nvPr/>
        </p:nvSpPr>
        <p:spPr>
          <a:xfrm>
            <a:off x="787661" y="2998113"/>
            <a:ext cx="1068324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輸入 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Client Id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與 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Client Secret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兩參數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get_token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client_id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="YOUR-ID",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client_secret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="YOUR-SECRET")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213D3BA-B506-9B37-89AF-3F09905DC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385" y="4226008"/>
            <a:ext cx="4971230" cy="2311736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C944D201-68A4-648B-A299-323EDF56F4E0}"/>
              </a:ext>
            </a:extLst>
          </p:cNvPr>
          <p:cNvCxnSpPr>
            <a:cxnSpLocks/>
          </p:cNvCxnSpPr>
          <p:nvPr/>
        </p:nvCxnSpPr>
        <p:spPr>
          <a:xfrm flipV="1">
            <a:off x="5334000" y="3859887"/>
            <a:ext cx="1028700" cy="14192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77BE57FE-EC79-3AD2-3BE4-4399A42D65E4}"/>
              </a:ext>
            </a:extLst>
          </p:cNvPr>
          <p:cNvCxnSpPr>
            <a:cxnSpLocks/>
          </p:cNvCxnSpPr>
          <p:nvPr/>
        </p:nvCxnSpPr>
        <p:spPr>
          <a:xfrm>
            <a:off x="5951220" y="3794760"/>
            <a:ext cx="9677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CCDD339-4ED3-E5AB-462B-DEA976FDE4B7}"/>
              </a:ext>
            </a:extLst>
          </p:cNvPr>
          <p:cNvCxnSpPr>
            <a:cxnSpLocks/>
          </p:cNvCxnSpPr>
          <p:nvPr/>
        </p:nvCxnSpPr>
        <p:spPr>
          <a:xfrm>
            <a:off x="9509760" y="3794760"/>
            <a:ext cx="15392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52C88781-0612-B9B0-B35E-B095B5D50079}"/>
              </a:ext>
            </a:extLst>
          </p:cNvPr>
          <p:cNvCxnSpPr>
            <a:cxnSpLocks/>
          </p:cNvCxnSpPr>
          <p:nvPr/>
        </p:nvCxnSpPr>
        <p:spPr>
          <a:xfrm flipV="1">
            <a:off x="5989320" y="3859887"/>
            <a:ext cx="4290060" cy="17853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134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D52BF68-438C-CA82-147E-919722BE1959}"/>
              </a:ext>
            </a:extLst>
          </p:cNvPr>
          <p:cNvSpPr txBox="1"/>
          <p:nvPr/>
        </p:nvSpPr>
        <p:spPr>
          <a:xfrm>
            <a:off x="674273" y="1301310"/>
            <a:ext cx="10843453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4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Rail_Station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4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operator, </a:t>
            </a:r>
            <a:r>
              <a:rPr lang="en-US" altLang="zh-TW" sz="24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4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="text", out=FALSE)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86B849E-D026-B498-3664-43AEE393B900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軌道運輸資料介接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7B2F9065-F1C4-B8DC-AB77-4924F5241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976693"/>
              </p:ext>
            </p:extLst>
          </p:nvPr>
        </p:nvGraphicFramePr>
        <p:xfrm>
          <a:off x="274320" y="3009626"/>
          <a:ext cx="3857842" cy="3543080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2356908">
                  <a:extLst>
                    <a:ext uri="{9D8B030D-6E8A-4147-A177-3AD203B41FA5}">
                      <a16:colId xmlns:a16="http://schemas.microsoft.com/office/drawing/2014/main" val="1425741200"/>
                    </a:ext>
                  </a:extLst>
                </a:gridCol>
                <a:gridCol w="1500934">
                  <a:extLst>
                    <a:ext uri="{9D8B030D-6E8A-4147-A177-3AD203B41FA5}">
                      <a16:colId xmlns:a16="http://schemas.microsoft.com/office/drawing/2014/main" val="326756430"/>
                    </a:ext>
                  </a:extLst>
                </a:gridCol>
              </a:tblGrid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軌道運輸營運單位</a:t>
                      </a:r>
                      <a:endParaRPr lang="zh-TW" sz="18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代碼</a:t>
                      </a:r>
                      <a:endParaRPr lang="zh-TW" sz="18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86739351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臺鐵</a:t>
                      </a:r>
                      <a:endParaRPr lang="zh-TW" sz="18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TRA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2428798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高鐵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THSR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52073753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臺北捷運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TRTC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24735791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高雄捷運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KRTC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4392264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桃園捷運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TYMC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42990460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新北捷運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NTDLRT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3765610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臺中捷運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TMRT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40049384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高雄輕軌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KLRT</a:t>
                      </a:r>
                      <a:endParaRPr lang="zh-TW" sz="18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8373652"/>
                  </a:ext>
                </a:extLst>
              </a:tr>
              <a:tr h="35430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阿里山林業鐵路</a:t>
                      </a:r>
                      <a:endParaRPr lang="zh-TW" sz="18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AFR</a:t>
                      </a:r>
                      <a:endParaRPr lang="zh-TW" sz="18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29431656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4E4FE4A6-EBDA-9245-78A5-89CDE4E46BA1}"/>
              </a:ext>
            </a:extLst>
          </p:cNvPr>
          <p:cNvSpPr txBox="1"/>
          <p:nvPr/>
        </p:nvSpPr>
        <p:spPr>
          <a:xfrm>
            <a:off x="1076811" y="2522023"/>
            <a:ext cx="2252860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TDX_Railway</a:t>
            </a:r>
            <a:endParaRPr lang="en-US" altLang="zh-TW" sz="24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C50A748-869F-949B-EFBD-42EAE24DA868}"/>
              </a:ext>
            </a:extLst>
          </p:cNvPr>
          <p:cNvCxnSpPr/>
          <p:nvPr/>
        </p:nvCxnSpPr>
        <p:spPr>
          <a:xfrm>
            <a:off x="3150635" y="1762975"/>
            <a:ext cx="2127421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EE89B6B-D74A-D023-DF61-398445743DC7}"/>
              </a:ext>
            </a:extLst>
          </p:cNvPr>
          <p:cNvSpPr txBox="1"/>
          <p:nvPr/>
        </p:nvSpPr>
        <p:spPr>
          <a:xfrm>
            <a:off x="2524387" y="1762974"/>
            <a:ext cx="2880990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前面取得的登入序號</a:t>
            </a:r>
            <a:endParaRPr lang="en-US" altLang="zh-TW" sz="22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5C67D5A1-579B-8FE4-6265-A3E9D6F577DC}"/>
              </a:ext>
            </a:extLst>
          </p:cNvPr>
          <p:cNvCxnSpPr>
            <a:cxnSpLocks/>
          </p:cNvCxnSpPr>
          <p:nvPr/>
        </p:nvCxnSpPr>
        <p:spPr>
          <a:xfrm>
            <a:off x="5654840" y="1762975"/>
            <a:ext cx="127428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A05965D2-F7BE-03A3-A761-7A27875849C7}"/>
              </a:ext>
            </a:extLst>
          </p:cNvPr>
          <p:cNvCxnSpPr/>
          <p:nvPr/>
        </p:nvCxnSpPr>
        <p:spPr>
          <a:xfrm flipH="1">
            <a:off x="4132162" y="1762975"/>
            <a:ext cx="2159818" cy="1246651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73953EA2-050B-76B6-2E07-512EC205C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486405"/>
              </p:ext>
            </p:extLst>
          </p:nvPr>
        </p:nvGraphicFramePr>
        <p:xfrm>
          <a:off x="4584247" y="3171654"/>
          <a:ext cx="7333433" cy="321902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83084">
                  <a:extLst>
                    <a:ext uri="{9D8B030D-6E8A-4147-A177-3AD203B41FA5}">
                      <a16:colId xmlns:a16="http://schemas.microsoft.com/office/drawing/2014/main" val="2100890241"/>
                    </a:ext>
                  </a:extLst>
                </a:gridCol>
                <a:gridCol w="772998">
                  <a:extLst>
                    <a:ext uri="{9D8B030D-6E8A-4147-A177-3AD203B41FA5}">
                      <a16:colId xmlns:a16="http://schemas.microsoft.com/office/drawing/2014/main" val="1753286787"/>
                    </a:ext>
                  </a:extLst>
                </a:gridCol>
                <a:gridCol w="1399307">
                  <a:extLst>
                    <a:ext uri="{9D8B030D-6E8A-4147-A177-3AD203B41FA5}">
                      <a16:colId xmlns:a16="http://schemas.microsoft.com/office/drawing/2014/main" val="471964607"/>
                    </a:ext>
                  </a:extLst>
                </a:gridCol>
                <a:gridCol w="3578044">
                  <a:extLst>
                    <a:ext uri="{9D8B030D-6E8A-4147-A177-3AD203B41FA5}">
                      <a16:colId xmlns:a16="http://schemas.microsoft.com/office/drawing/2014/main" val="2350024716"/>
                    </a:ext>
                  </a:extLst>
                </a:gridCol>
              </a:tblGrid>
              <a:tr h="27776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必選填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參數設定值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0653099"/>
                  </a:ext>
                </a:extLst>
              </a:tr>
              <a:tr h="277764"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access_token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必填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設定存取權杖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利用</a:t>
                      </a: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get_token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函式所得參數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99191"/>
                  </a:ext>
                </a:extLst>
              </a:tr>
              <a:tr h="509233"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operator=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營運單位代碼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請參照</a:t>
                      </a: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TDX_Railway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表格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5279183"/>
                  </a:ext>
                </a:extLst>
              </a:tr>
              <a:tr h="555527">
                <a:tc rowSpan="2"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dtype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選填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回傳資料型態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just"/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text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：純文字形式，其資料型態屬</a:t>
                      </a: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data.frame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 </a:t>
                      </a:r>
                      <a:r>
                        <a:rPr lang="en-US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[</a:t>
                      </a:r>
                      <a:r>
                        <a:rPr lang="zh-TW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預設值</a:t>
                      </a:r>
                      <a:r>
                        <a:rPr lang="en-US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]</a:t>
                      </a:r>
                      <a:endParaRPr lang="zh-TW" sz="16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0292342"/>
                  </a:ext>
                </a:extLst>
              </a:tr>
              <a:tr h="27776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/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：地理資料形式，其資料型態屬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19721089"/>
                  </a:ext>
                </a:extLst>
              </a:tr>
              <a:tr h="277764">
                <a:tc rowSpan="3"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out=</a:t>
                      </a:r>
                      <a:endParaRPr lang="zh-TW" sz="24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匯出資料路徑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FALSE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：不匯出資料至本機 </a:t>
                      </a:r>
                      <a:r>
                        <a:rPr lang="en-US" altLang="zh-TW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[</a:t>
                      </a:r>
                      <a:r>
                        <a:rPr lang="zh-TW" altLang="zh-TW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預設值</a:t>
                      </a:r>
                      <a:r>
                        <a:rPr lang="en-US" altLang="zh-TW" sz="16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]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08669007"/>
                  </a:ext>
                </a:extLst>
              </a:tr>
              <a:tr h="5555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若回傳的資料型態為「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text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」：路徑必須含有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.csv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或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.txt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98054357"/>
                  </a:ext>
                </a:extLst>
              </a:tr>
              <a:tr h="27776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若回傳的資料型態為「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r>
                        <a:rPr lang="zh-TW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」：路徑必須含有</a:t>
                      </a:r>
                      <a:r>
                        <a:rPr lang="en-US" sz="16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16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shp</a:t>
                      </a:r>
                      <a:endParaRPr lang="zh-TW" sz="16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9821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4586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17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10C655D-BE60-3BC1-7A83-BCC63BF93714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軌道運輸資料介接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994380A-2F89-2B82-B337-ABC9B5CC613F}"/>
              </a:ext>
            </a:extLst>
          </p:cNvPr>
          <p:cNvSpPr txBox="1"/>
          <p:nvPr/>
        </p:nvSpPr>
        <p:spPr>
          <a:xfrm>
            <a:off x="646106" y="1182113"/>
            <a:ext cx="4312394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介接臺北捷運站點資料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281AF56-05E1-D754-EFC4-C475A94D53CA}"/>
              </a:ext>
            </a:extLst>
          </p:cNvPr>
          <p:cNvSpPr txBox="1"/>
          <p:nvPr/>
        </p:nvSpPr>
        <p:spPr>
          <a:xfrm>
            <a:off x="720594" y="2023993"/>
            <a:ext cx="1068324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介接臺北捷運鐵站點地理資料</a:t>
            </a:r>
          </a:p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RTC_station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Rail_Station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"TRTC",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="sf")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2BE34B0-8702-DBF6-D4EC-7877C6DEF344}"/>
              </a:ext>
            </a:extLst>
          </p:cNvPr>
          <p:cNvSpPr txBox="1"/>
          <p:nvPr/>
        </p:nvSpPr>
        <p:spPr>
          <a:xfrm>
            <a:off x="720594" y="3266715"/>
            <a:ext cx="10683240" cy="8617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查看</a:t>
            </a:r>
            <a:r>
              <a:rPr lang="en-US" altLang="zh-TW" sz="2000" b="1" i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TRTC_station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前六筆資料</a:t>
            </a:r>
            <a:endParaRPr lang="en-US" altLang="zh-TW" sz="2000" b="1" i="1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head(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TRTC_station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97507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90EC375-E266-EEED-7DE8-B81A3189AE47}"/>
              </a:ext>
            </a:extLst>
          </p:cNvPr>
          <p:cNvSpPr txBox="1"/>
          <p:nvPr/>
        </p:nvSpPr>
        <p:spPr>
          <a:xfrm>
            <a:off x="2901328" y="1502688"/>
            <a:ext cx="9290672" cy="5355312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2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==========================================================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Simple feature collection with 135 features and 8 fields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Geometry type: POINT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Dimension:     XY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Bounding box: xmin:121.4118 ymin:24.95761 xmax:121.6169 ymax:25.16774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Geodetic CRS:  WGS 84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First 10 features: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StationName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StationUID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StationID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LocationCity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LocationTown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LocationTownCode</a:t>
            </a:r>
            <a:endParaRPr lang="en-US" altLang="zh-TW" sz="16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1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頂埔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TRTC-BL01      BL01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土城區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65000130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2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永寧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TRTC-BL02      BL02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土城區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65000130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3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土城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TRTC-BL03      BL03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土城區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65000130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4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海山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TRTC-BL04      BL04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土城區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65000130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5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亞東醫院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TRTC-BL05      BL05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板橋區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65000010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6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府中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TRTC-BL06      BL06       </a:t>
            </a:r>
            <a:r>
              <a:rPr lang="zh-TW" altLang="en-US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新北市       板橋區       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65000010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  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PositionLon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16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PositionLat</a:t>
            </a: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                Geometry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1     121.4205    24.96012 POINT (121.4205 24.96012)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2    121.43613    24.96682 POINT (121.4361 24.96682)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3    121.44432    24.97313 POINT (121.4443 24.97313)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4    121.44873   24.985305 POINT (121.4487 24.98531)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5   121.452465    24.99828 POINT (121.4525 24.99828)</a:t>
            </a:r>
          </a:p>
          <a:p>
            <a:pPr indent="261620" algn="l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16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6   121.459276   25.008465 POINT (121.4593 25.00847)</a:t>
            </a:r>
            <a:endParaRPr lang="en-US" altLang="zh-TW" sz="20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18</a:t>
            </a:fld>
            <a:endParaRPr lang="zh-TW" altLang="en-US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317F71E-8407-FFF7-09DE-9D9FC66DBEF3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軌道運輸資料介接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C42B43D-84E2-1C5B-63B6-78E6F7532983}"/>
              </a:ext>
            </a:extLst>
          </p:cNvPr>
          <p:cNvSpPr txBox="1"/>
          <p:nvPr/>
        </p:nvSpPr>
        <p:spPr>
          <a:xfrm>
            <a:off x="646106" y="1182113"/>
            <a:ext cx="4312394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介接臺北捷運站點資料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1236835-4EFD-8EBE-5103-BC60C75172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334" r="17936"/>
          <a:stretch/>
        </p:blipFill>
        <p:spPr>
          <a:xfrm>
            <a:off x="0" y="2534856"/>
            <a:ext cx="3237640" cy="362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D52BF68-438C-CA82-147E-919722BE1959}"/>
              </a:ext>
            </a:extLst>
          </p:cNvPr>
          <p:cNvSpPr txBox="1"/>
          <p:nvPr/>
        </p:nvSpPr>
        <p:spPr>
          <a:xfrm>
            <a:off x="674274" y="1122068"/>
            <a:ext cx="9704638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Bus_StopOfRoute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county, 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="text", out=FALSE)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3EBEB25-BAD8-1A58-3CCA-97CE5665D515}"/>
              </a:ext>
            </a:extLst>
          </p:cNvPr>
          <p:cNvSpPr txBox="1"/>
          <p:nvPr/>
        </p:nvSpPr>
        <p:spPr>
          <a:xfrm>
            <a:off x="674273" y="1655012"/>
            <a:ext cx="9704638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Bus_Shape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county, 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="text", out=FALSE)</a:t>
            </a: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19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86B849E-D026-B498-3664-43AEE393B900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公車運輸資料介接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E4FE4A6-EBDA-9245-78A5-89CDE4E46BA1}"/>
              </a:ext>
            </a:extLst>
          </p:cNvPr>
          <p:cNvSpPr txBox="1"/>
          <p:nvPr/>
        </p:nvSpPr>
        <p:spPr>
          <a:xfrm>
            <a:off x="957941" y="2748637"/>
            <a:ext cx="2252860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TDX_</a:t>
            </a:r>
            <a:r>
              <a:rPr lang="en-US" altLang="zh-TW" sz="20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</a:t>
            </a:r>
            <a:r>
              <a:rPr lang="en-US" altLang="zh-TW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</a:t>
            </a:r>
            <a:endParaRPr lang="en-US" altLang="zh-TW" sz="24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C50A748-869F-949B-EFBD-42EAE24DA868}"/>
              </a:ext>
            </a:extLst>
          </p:cNvPr>
          <p:cNvCxnSpPr>
            <a:cxnSpLocks/>
          </p:cNvCxnSpPr>
          <p:nvPr/>
        </p:nvCxnSpPr>
        <p:spPr>
          <a:xfrm>
            <a:off x="2436574" y="2055331"/>
            <a:ext cx="1616952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EE89B6B-D74A-D023-DF61-398445743DC7}"/>
              </a:ext>
            </a:extLst>
          </p:cNvPr>
          <p:cNvSpPr txBox="1"/>
          <p:nvPr/>
        </p:nvSpPr>
        <p:spPr>
          <a:xfrm>
            <a:off x="1928418" y="2079025"/>
            <a:ext cx="2880990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前面取得的登入序號</a:t>
            </a:r>
            <a:endParaRPr lang="en-US" altLang="zh-TW" sz="22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5C67D5A1-579B-8FE4-6265-A3E9D6F577DC}"/>
              </a:ext>
            </a:extLst>
          </p:cNvPr>
          <p:cNvCxnSpPr>
            <a:cxnSpLocks/>
          </p:cNvCxnSpPr>
          <p:nvPr/>
        </p:nvCxnSpPr>
        <p:spPr>
          <a:xfrm>
            <a:off x="4493656" y="2045825"/>
            <a:ext cx="7570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A05965D2-F7BE-03A3-A761-7A27875849C7}"/>
              </a:ext>
            </a:extLst>
          </p:cNvPr>
          <p:cNvCxnSpPr>
            <a:cxnSpLocks/>
          </p:cNvCxnSpPr>
          <p:nvPr/>
        </p:nvCxnSpPr>
        <p:spPr>
          <a:xfrm>
            <a:off x="4872193" y="2054928"/>
            <a:ext cx="2122496" cy="622284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FE0FC6C9-05AA-F7F1-2675-0BF0B11D5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243375"/>
              </p:ext>
            </p:extLst>
          </p:nvPr>
        </p:nvGraphicFramePr>
        <p:xfrm>
          <a:off x="3371604" y="2763520"/>
          <a:ext cx="8038076" cy="3986411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1487113">
                  <a:extLst>
                    <a:ext uri="{9D8B030D-6E8A-4147-A177-3AD203B41FA5}">
                      <a16:colId xmlns:a16="http://schemas.microsoft.com/office/drawing/2014/main" val="3769281015"/>
                    </a:ext>
                  </a:extLst>
                </a:gridCol>
                <a:gridCol w="2312539">
                  <a:extLst>
                    <a:ext uri="{9D8B030D-6E8A-4147-A177-3AD203B41FA5}">
                      <a16:colId xmlns:a16="http://schemas.microsoft.com/office/drawing/2014/main" val="408276074"/>
                    </a:ext>
                  </a:extLst>
                </a:gridCol>
                <a:gridCol w="1660673">
                  <a:extLst>
                    <a:ext uri="{9D8B030D-6E8A-4147-A177-3AD203B41FA5}">
                      <a16:colId xmlns:a16="http://schemas.microsoft.com/office/drawing/2014/main" val="193301211"/>
                    </a:ext>
                  </a:extLst>
                </a:gridCol>
                <a:gridCol w="2577751">
                  <a:extLst>
                    <a:ext uri="{9D8B030D-6E8A-4147-A177-3AD203B41FA5}">
                      <a16:colId xmlns:a16="http://schemas.microsoft.com/office/drawing/2014/main" val="1331553883"/>
                    </a:ext>
                  </a:extLst>
                </a:gridCol>
              </a:tblGrid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縣市名稱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縣市代碼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縣市名稱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縣市代碼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17879725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臺北市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Taipei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雲林縣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YunlinCounty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148741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新北市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NewTaipei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嘉義縣</a:t>
                      </a:r>
                      <a:endParaRPr lang="zh-TW" sz="1800" b="1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ChiayiCounty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51520214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桃園市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Taoyuan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嘉義市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Chiayi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89841832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臺中市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Taichung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屏東縣</a:t>
                      </a:r>
                      <a:endParaRPr lang="zh-TW" sz="1800" b="1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PingtungCounty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16421018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臺南市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Tainan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宜蘭縣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YilanCounty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50045881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高雄市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Kaohsiung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花蓮縣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HualienCounty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40634371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基隆市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Keelung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臺東縣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TaitungCounty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25006661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新竹市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Hsinchu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金門縣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KinmenCounty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97506291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新竹縣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HsinchuCounty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澎湖縣</a:t>
                      </a:r>
                      <a:endParaRPr lang="zh-TW" sz="1800" b="1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PenghuCounty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64818549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苗栗縣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MiaoliCounty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連江縣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LienchiangCounty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1214189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彰化縣</a:t>
                      </a:r>
                      <a:endParaRPr lang="zh-TW" sz="18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ChanghuaCounty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b="1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公路客運</a:t>
                      </a:r>
                      <a:endParaRPr lang="zh-TW" sz="1800" b="1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Intercity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24519405"/>
                  </a:ext>
                </a:extLst>
              </a:tr>
              <a:tr h="306647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南投縣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NantouCounty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 </a:t>
                      </a:r>
                      <a:endParaRPr lang="zh-TW" sz="18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50966"/>
                  </a:ext>
                </a:extLst>
              </a:tr>
            </a:tbl>
          </a:graphicData>
        </a:graphic>
      </p:graphicFrame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F428F267-9594-BE35-9F97-D8F6A9E6FCFC}"/>
              </a:ext>
            </a:extLst>
          </p:cNvPr>
          <p:cNvCxnSpPr>
            <a:cxnSpLocks/>
          </p:cNvCxnSpPr>
          <p:nvPr/>
        </p:nvCxnSpPr>
        <p:spPr>
          <a:xfrm>
            <a:off x="3371604" y="1522178"/>
            <a:ext cx="1616952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F731393C-D25F-C92E-EEE0-1EEC7A301624}"/>
              </a:ext>
            </a:extLst>
          </p:cNvPr>
          <p:cNvCxnSpPr>
            <a:cxnSpLocks/>
          </p:cNvCxnSpPr>
          <p:nvPr/>
        </p:nvCxnSpPr>
        <p:spPr>
          <a:xfrm>
            <a:off x="5338924" y="1512960"/>
            <a:ext cx="7570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7E29D414-7FA9-6532-F66E-DE1B333026B6}"/>
              </a:ext>
            </a:extLst>
          </p:cNvPr>
          <p:cNvSpPr txBox="1"/>
          <p:nvPr/>
        </p:nvSpPr>
        <p:spPr>
          <a:xfrm>
            <a:off x="10184158" y="1087126"/>
            <a:ext cx="1440495" cy="45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公車站牌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4BF2400-C13B-86FF-F995-A31A152ECDC4}"/>
              </a:ext>
            </a:extLst>
          </p:cNvPr>
          <p:cNvSpPr txBox="1"/>
          <p:nvPr/>
        </p:nvSpPr>
        <p:spPr>
          <a:xfrm>
            <a:off x="10282130" y="1608486"/>
            <a:ext cx="1768356" cy="45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公車路線線型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40028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9A0386B-B4A2-EE91-2AA4-8B0B36B0A294}"/>
              </a:ext>
            </a:extLst>
          </p:cNvPr>
          <p:cNvSpPr txBox="1"/>
          <p:nvPr/>
        </p:nvSpPr>
        <p:spPr>
          <a:xfrm>
            <a:off x="3047999" y="2504836"/>
            <a:ext cx="6096000" cy="9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en-US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運輸資料介接</a:t>
            </a:r>
            <a:endParaRPr lang="zh-TW" altLang="zh-TW" sz="4000" b="1" kern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FF4DF-8A8D-B4A3-3092-4BDDCB1A3073}"/>
              </a:ext>
            </a:extLst>
          </p:cNvPr>
          <p:cNvSpPr txBox="1"/>
          <p:nvPr/>
        </p:nvSpPr>
        <p:spPr>
          <a:xfrm>
            <a:off x="3654771" y="4059574"/>
            <a:ext cx="48824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4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</a:rPr>
              <a:t>R TDX </a:t>
            </a:r>
            <a:r>
              <a:rPr lang="zh-TW" altLang="en-US" sz="24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</a:rPr>
              <a:t>運輸資料介接指南</a:t>
            </a:r>
            <a:endParaRPr lang="en-US" altLang="zh-TW" sz="2400" b="1" i="0" dirty="0">
              <a:solidFill>
                <a:srgbClr val="333333"/>
              </a:solidFill>
              <a:effectLst/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F4DF097-D2FD-4AFA-6A5C-CE70713A7B6E}"/>
              </a:ext>
            </a:extLst>
          </p:cNvPr>
          <p:cNvSpPr txBox="1"/>
          <p:nvPr/>
        </p:nvSpPr>
        <p:spPr>
          <a:xfrm>
            <a:off x="3505565" y="4521239"/>
            <a:ext cx="51808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600" b="1" dirty="0">
                <a:solidFill>
                  <a:srgbClr val="333333"/>
                </a:solidFill>
                <a:latin typeface="Georgia" panose="02040502050405020303" pitchFamily="18" charset="0"/>
                <a:hlinkClick r:id="rId2"/>
              </a:rPr>
              <a:t>https://chiajung-yeh.github.io/TDX_Guide/</a:t>
            </a:r>
            <a:endParaRPr lang="en-US" altLang="zh-TW" sz="1600" b="1" dirty="0">
              <a:solidFill>
                <a:srgbClr val="333333"/>
              </a:solidFill>
              <a:latin typeface="Georgia" panose="02040502050405020303" pitchFamily="18" charset="0"/>
            </a:endParaRPr>
          </a:p>
        </p:txBody>
      </p:sp>
      <p:sp>
        <p:nvSpPr>
          <p:cNvPr id="7" name="投影片編號版面配置區 3">
            <a:extLst>
              <a:ext uri="{FF2B5EF4-FFF2-40B4-BE49-F238E27FC236}">
                <a16:creationId xmlns:a16="http://schemas.microsoft.com/office/drawing/2014/main" id="{5F46DE32-53EE-252F-E45F-71A0F0BA9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</a:t>
            </a:fld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33592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EF8F204-F1D7-2589-8F0D-9C627EEC8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360" y="2672263"/>
            <a:ext cx="6624320" cy="4185737"/>
          </a:xfrm>
          <a:prstGeom prst="rect">
            <a:avLst/>
          </a:prstGeom>
        </p:spPr>
      </p:pic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20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DD365A3-9FB0-3150-106A-FA953539697F}"/>
              </a:ext>
            </a:extLst>
          </p:cNvPr>
          <p:cNvSpPr txBox="1"/>
          <p:nvPr/>
        </p:nvSpPr>
        <p:spPr>
          <a:xfrm>
            <a:off x="0" y="305294"/>
            <a:ext cx="3762568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公車運輸資料介接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F4E8649-4EAA-45AC-2601-4E5C59D38FCF}"/>
              </a:ext>
            </a:extLst>
          </p:cNvPr>
          <p:cNvSpPr txBox="1"/>
          <p:nvPr/>
        </p:nvSpPr>
        <p:spPr>
          <a:xfrm>
            <a:off x="646106" y="1182113"/>
            <a:ext cx="4312394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介接新竹市公車站點與路線圖資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FEE9306-2FB4-A34B-2A1A-711993FABAA4}"/>
              </a:ext>
            </a:extLst>
          </p:cNvPr>
          <p:cNvSpPr txBox="1"/>
          <p:nvPr/>
        </p:nvSpPr>
        <p:spPr>
          <a:xfrm>
            <a:off x="674274" y="1787194"/>
            <a:ext cx="11050366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Hsinchu_bus_station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Bus_StopOfRoute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"Hsinchu",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="sf")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40B85E-B7CA-CE52-195E-A9BBA3AF48E8}"/>
              </a:ext>
            </a:extLst>
          </p:cNvPr>
          <p:cNvSpPr txBox="1"/>
          <p:nvPr/>
        </p:nvSpPr>
        <p:spPr>
          <a:xfrm>
            <a:off x="674274" y="2253375"/>
            <a:ext cx="11050366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Hsinchu_bus_shape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Bus_Shape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"Hsinchu", 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="sf")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A85A0BE-41CA-F7C2-13E5-88833457527C}"/>
              </a:ext>
            </a:extLst>
          </p:cNvPr>
          <p:cNvSpPr txBox="1"/>
          <p:nvPr/>
        </p:nvSpPr>
        <p:spPr>
          <a:xfrm>
            <a:off x="195089" y="3892811"/>
            <a:ext cx="4973128" cy="178510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300"/>
              </a:spcBef>
              <a:spcAft>
                <a:spcPts val="3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ggplot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()+</a:t>
            </a:r>
          </a:p>
          <a:p>
            <a:pPr indent="261620" algn="l">
              <a:spcBef>
                <a:spcPts val="300"/>
              </a:spcBef>
              <a:spcAft>
                <a:spcPts val="3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geom_sf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(data=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Hsinchu_bus_station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</a:t>
            </a:r>
          </a:p>
          <a:p>
            <a:pPr indent="261620" algn="l">
              <a:spcBef>
                <a:spcPts val="300"/>
              </a:spcBef>
              <a:spcAft>
                <a:spcPts val="3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		   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aes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(color=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RouteName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))+</a:t>
            </a:r>
          </a:p>
          <a:p>
            <a:pPr indent="261620" algn="l">
              <a:spcBef>
                <a:spcPts val="300"/>
              </a:spcBef>
              <a:spcAft>
                <a:spcPts val="3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geom_sf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(data=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Hsinchu_bus_shape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</a:t>
            </a:r>
          </a:p>
          <a:p>
            <a:pPr indent="261620" algn="l">
              <a:spcBef>
                <a:spcPts val="300"/>
              </a:spcBef>
              <a:spcAft>
                <a:spcPts val="3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		   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aes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(color=</a:t>
            </a:r>
            <a:r>
              <a:rPr lang="en-US" altLang="zh-TW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RouteName</a:t>
            </a:r>
            <a:r>
              <a:rPr lang="en-US" altLang="zh-TW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3360536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21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5B4782-93ED-BB42-E94A-4514E3D162B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地理編碼服務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BC0F767-555E-CE52-AC24-FE4499C57132}"/>
              </a:ext>
            </a:extLst>
          </p:cNvPr>
          <p:cNvSpPr txBox="1"/>
          <p:nvPr/>
        </p:nvSpPr>
        <p:spPr>
          <a:xfrm>
            <a:off x="1706188" y="1238975"/>
            <a:ext cx="9571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地理編碼（</a:t>
            </a:r>
            <a:r>
              <a:rPr lang="en-US" altLang="zh-TW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Geocode</a:t>
            </a:r>
            <a:r>
              <a:rPr lang="zh-TW" altLang="en-US" sz="24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）</a:t>
            </a:r>
            <a:r>
              <a:rPr lang="zh-TW" altLang="en-US" sz="2400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：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將地址或地標名稱轉換為經緯度的過程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9293B33-DCD1-0BD2-3DA7-68A032709D40}"/>
              </a:ext>
            </a:extLst>
          </p:cNvPr>
          <p:cNvSpPr txBox="1"/>
          <p:nvPr/>
        </p:nvSpPr>
        <p:spPr>
          <a:xfrm>
            <a:off x="2862646" y="6159460"/>
            <a:ext cx="3856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i="0" dirty="0">
                <a:solidFill>
                  <a:srgbClr val="FF000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看似簡單，但大量資料時</a:t>
            </a:r>
            <a:r>
              <a:rPr lang="en-US" altLang="zh-TW" sz="2400" i="0" dirty="0">
                <a:solidFill>
                  <a:srgbClr val="FF000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…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121CA24F-2A71-F662-227B-8D507ECAD98E}"/>
              </a:ext>
            </a:extLst>
          </p:cNvPr>
          <p:cNvSpPr/>
          <p:nvPr/>
        </p:nvSpPr>
        <p:spPr>
          <a:xfrm>
            <a:off x="6942215" y="6196150"/>
            <a:ext cx="620486" cy="388283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58E74C4-E0FA-1340-11B9-6ED5AE210384}"/>
              </a:ext>
            </a:extLst>
          </p:cNvPr>
          <p:cNvSpPr txBox="1"/>
          <p:nvPr/>
        </p:nvSpPr>
        <p:spPr>
          <a:xfrm>
            <a:off x="7785858" y="6159460"/>
            <a:ext cx="18969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成本極高！</a:t>
            </a:r>
            <a:endParaRPr lang="en-US" altLang="zh-TW" sz="2400" i="0" dirty="0">
              <a:solidFill>
                <a:srgbClr val="FF0000"/>
              </a:solidFill>
              <a:effectLst/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FC203DE7-EB84-C7BD-1885-872DDE383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157" y="1836529"/>
            <a:ext cx="7173685" cy="4155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0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5B4782-93ED-BB42-E94A-4514E3D162B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地理編碼服務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87BF5BE-D259-163A-FDAA-D984D16665E7}"/>
              </a:ext>
            </a:extLst>
          </p:cNvPr>
          <p:cNvSpPr txBox="1"/>
          <p:nvPr/>
        </p:nvSpPr>
        <p:spPr>
          <a:xfrm>
            <a:off x="1710412" y="1802097"/>
            <a:ext cx="8771176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Geocoding(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address, </a:t>
            </a:r>
            <a:r>
              <a:rPr lang="en-US" altLang="zh-TW" sz="2000" b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dtype</a:t>
            </a:r>
            <a:r>
              <a:rPr lang="en-US" altLang="zh-TW" sz="2000" b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="text", out=FALSE)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4D6A2CE-8D7C-B070-F992-65B970A762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637601"/>
              </p:ext>
            </p:extLst>
          </p:nvPr>
        </p:nvGraphicFramePr>
        <p:xfrm>
          <a:off x="275528" y="2621733"/>
          <a:ext cx="11640944" cy="3115036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334585">
                  <a:extLst>
                    <a:ext uri="{9D8B030D-6E8A-4147-A177-3AD203B41FA5}">
                      <a16:colId xmlns:a16="http://schemas.microsoft.com/office/drawing/2014/main" val="3418167920"/>
                    </a:ext>
                  </a:extLst>
                </a:gridCol>
                <a:gridCol w="1212963">
                  <a:extLst>
                    <a:ext uri="{9D8B030D-6E8A-4147-A177-3AD203B41FA5}">
                      <a16:colId xmlns:a16="http://schemas.microsoft.com/office/drawing/2014/main" val="349291146"/>
                    </a:ext>
                  </a:extLst>
                </a:gridCol>
                <a:gridCol w="2103212">
                  <a:extLst>
                    <a:ext uri="{9D8B030D-6E8A-4147-A177-3AD203B41FA5}">
                      <a16:colId xmlns:a16="http://schemas.microsoft.com/office/drawing/2014/main" val="1832770556"/>
                    </a:ext>
                  </a:extLst>
                </a:gridCol>
                <a:gridCol w="6990184">
                  <a:extLst>
                    <a:ext uri="{9D8B030D-6E8A-4147-A177-3AD203B41FA5}">
                      <a16:colId xmlns:a16="http://schemas.microsoft.com/office/drawing/2014/main" val="633009753"/>
                    </a:ext>
                  </a:extLst>
                </a:gridCol>
              </a:tblGrid>
              <a:tr h="377580">
                <a:tc>
                  <a:txBody>
                    <a:bodyPr/>
                    <a:lstStyle/>
                    <a:p>
                      <a:pPr indent="0"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必選填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功能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參數設定值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325957"/>
                  </a:ext>
                </a:extLst>
              </a:tr>
              <a:tr h="849556">
                <a:tc>
                  <a:txBody>
                    <a:bodyPr/>
                    <a:lstStyle/>
                    <a:p>
                      <a:pPr indent="0" algn="just"/>
                      <a:r>
                        <a:rPr lang="en-US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address=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必填</a:t>
                      </a:r>
                    </a:p>
                    <a:p>
                      <a:pPr indent="0"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地址資料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須為向量格式</a:t>
                      </a:r>
                    </a:p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若「地址」位於「資料」中的其一欄位，輸入「資料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$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地址」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836630"/>
                  </a:ext>
                </a:extLst>
              </a:tr>
              <a:tr h="377580">
                <a:tc rowSpan="2">
                  <a:txBody>
                    <a:bodyPr/>
                    <a:lstStyle/>
                    <a:p>
                      <a:pPr indent="0" algn="just"/>
                      <a:r>
                        <a:rPr lang="en-US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dtype=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indent="0"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選填</a:t>
                      </a:r>
                    </a:p>
                    <a:p>
                      <a:pPr indent="0"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just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回傳的資料型態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just"/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text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：純文字形式，其資料型態屬</a:t>
                      </a:r>
                      <a:r>
                        <a:rPr lang="en-US" sz="20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data.frame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</a:t>
                      </a:r>
                      <a:r>
                        <a:rPr lang="en-US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[</a:t>
                      </a:r>
                      <a:r>
                        <a:rPr lang="zh-TW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預設值</a:t>
                      </a:r>
                      <a:r>
                        <a:rPr lang="en-US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]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8891100"/>
                  </a:ext>
                </a:extLst>
              </a:tr>
              <a:tr h="3775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：地理資料形式，其資料型態屬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3353528"/>
                  </a:ext>
                </a:extLst>
              </a:tr>
              <a:tr h="377580">
                <a:tc rowSpan="3">
                  <a:txBody>
                    <a:bodyPr/>
                    <a:lstStyle/>
                    <a:p>
                      <a:pPr indent="0" algn="just"/>
                      <a:r>
                        <a:rPr lang="en-US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out=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匯出資料之路徑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FALSE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：不匯出資料至本機 </a:t>
                      </a:r>
                      <a:r>
                        <a:rPr lang="en-US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[</a:t>
                      </a:r>
                      <a:r>
                        <a:rPr lang="zh-TW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預設值</a:t>
                      </a:r>
                      <a:r>
                        <a:rPr lang="en-US" altLang="zh-TW" sz="20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]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7924085"/>
                  </a:ext>
                </a:extLst>
              </a:tr>
              <a:tr h="3775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若回傳的資料型態為「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text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」：路徑必須含有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.csv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或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.txt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7662124"/>
                  </a:ext>
                </a:extLst>
              </a:tr>
              <a:tr h="3775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just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若回傳的資料型態為「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sf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」：路徑必須含有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.</a:t>
                      </a:r>
                      <a:r>
                        <a:rPr lang="en-US" sz="2000" kern="100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shp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6935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3947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23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5B4782-93ED-BB42-E94A-4514E3D162B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地理編碼服務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6E9A87B-7705-AC77-DED7-E76B72B5677D}"/>
              </a:ext>
            </a:extLst>
          </p:cNvPr>
          <p:cNvSpPr txBox="1"/>
          <p:nvPr/>
        </p:nvSpPr>
        <p:spPr>
          <a:xfrm>
            <a:off x="1617597" y="1262648"/>
            <a:ext cx="8956806" cy="5093702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將地址資料儲存於向量中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campus=c("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臺北市中正區忠孝西路一段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118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",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       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"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新竹市東區大學路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1001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",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       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"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新竹縣竹北市六家五路一段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</a:t>
            </a:r>
            <a:r>
              <a:rPr lang="zh-TW" altLang="en-US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")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 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將地址向量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address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置入</a:t>
            </a: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Geocoding()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函式中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campus_geocode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=Geocoding(</a:t>
            </a: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access_token</a:t>
            </a: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, campus)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===========================================================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Geocoding Summary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Total:      3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Success:    3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Duplicated: 0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Fail:       0</a:t>
            </a:r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BCAA35F3-7334-CDBB-EA00-B2A5E01D0C60}"/>
              </a:ext>
            </a:extLst>
          </p:cNvPr>
          <p:cNvSpPr/>
          <p:nvPr/>
        </p:nvSpPr>
        <p:spPr>
          <a:xfrm>
            <a:off x="4484913" y="4811484"/>
            <a:ext cx="293916" cy="1436916"/>
          </a:xfrm>
          <a:prstGeom prst="righ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6805FA1-FC46-9764-971F-AEE8627F4047}"/>
              </a:ext>
            </a:extLst>
          </p:cNvPr>
          <p:cNvSpPr txBox="1"/>
          <p:nvPr/>
        </p:nvSpPr>
        <p:spPr>
          <a:xfrm>
            <a:off x="4961016" y="5005195"/>
            <a:ext cx="455309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i="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回傳報表</a:t>
            </a:r>
            <a:endParaRPr lang="en-US" altLang="zh-TW" sz="2400" b="1" i="0" dirty="0">
              <a:solidFill>
                <a:srgbClr val="002060"/>
              </a:solidFill>
              <a:effectLst/>
              <a:latin typeface="Georgia" panose="02040502050405020303" pitchFamily="18" charset="0"/>
              <a:ea typeface="Adobe 黑体 Std R" panose="020B0400000000000000" pitchFamily="34" charset="-128"/>
            </a:endParaRPr>
          </a:p>
          <a:p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輸入 </a:t>
            </a:r>
            <a:r>
              <a:rPr lang="en-US" altLang="zh-TW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3</a:t>
            </a:r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 個地址，且成功回傳 </a:t>
            </a:r>
            <a:r>
              <a:rPr lang="en-US" altLang="zh-TW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3</a:t>
            </a:r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 個</a:t>
            </a:r>
          </a:p>
        </p:txBody>
      </p:sp>
    </p:spTree>
    <p:extLst>
      <p:ext uri="{BB962C8B-B14F-4D97-AF65-F5344CB8AC3E}">
        <p14:creationId xmlns:p14="http://schemas.microsoft.com/office/powerpoint/2010/main" val="474379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5B4782-93ED-BB42-E94A-4514E3D162B9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地理編碼服務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6E9A87B-7705-AC77-DED7-E76B72B5677D}"/>
              </a:ext>
            </a:extLst>
          </p:cNvPr>
          <p:cNvSpPr txBox="1"/>
          <p:nvPr/>
        </p:nvSpPr>
        <p:spPr>
          <a:xfrm>
            <a:off x="720594" y="1610241"/>
            <a:ext cx="10683240" cy="4324261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1620" algn="l"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查看</a:t>
            </a:r>
            <a:r>
              <a:rPr lang="en-US" altLang="zh-TW" sz="2000" b="1" i="1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campus_geocode</a:t>
            </a:r>
            <a:r>
              <a:rPr lang="zh-TW" altLang="en-US" sz="2000" b="1" i="1" kern="0" spc="15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資料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campus_geocode$SUCCESS</a:t>
            </a:r>
            <a:endParaRPr lang="en-US" altLang="zh-TW" sz="2000" kern="0" spc="15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========================================================================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               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AddressOriginal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                        </a:t>
            </a:r>
            <a:r>
              <a:rPr lang="en-US" altLang="zh-TW" sz="2000" kern="0" spc="15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AddressNew</a:t>
            </a:r>
            <a:endParaRPr lang="en-US" altLang="zh-TW" sz="2000" kern="0" spc="15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細明體" panose="02020509000000000000" pitchFamily="49" charset="-120"/>
            </a:endParaRP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1  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臺北市中正區忠孝西路一段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118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     台北市中正區光復里忠孝西路一段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118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2        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新竹市東區大學路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1001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            新竹市東區光明里大學路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1001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3    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新竹縣竹北市六家五路一段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        新竹縣竹北市東平里六家五路一段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1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號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                                       Geometry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1   POINT (121.5119072733048 25.04729699068649)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2 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 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POINT (120.99949254081611 24.789143078010369)</a:t>
            </a:r>
          </a:p>
          <a:p>
            <a:pPr indent="261620" algn="l">
              <a:spcBef>
                <a:spcPts val="600"/>
              </a:spcBef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## 3  </a:t>
            </a:r>
            <a:r>
              <a:rPr lang="zh-TW" altLang="en-US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 </a:t>
            </a:r>
            <a:r>
              <a:rPr lang="en-US" altLang="zh-TW" sz="2000" kern="0" spc="15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細明體" panose="02020509000000000000" pitchFamily="49" charset="-120"/>
              </a:rPr>
              <a:t>POINT (121.0225852454279 24.811634475774639)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F223023-0667-0045-49C9-61799BA61A37}"/>
              </a:ext>
            </a:extLst>
          </p:cNvPr>
          <p:cNvCxnSpPr>
            <a:cxnSpLocks/>
          </p:cNvCxnSpPr>
          <p:nvPr/>
        </p:nvCxnSpPr>
        <p:spPr>
          <a:xfrm flipV="1">
            <a:off x="4854804" y="2307771"/>
            <a:ext cx="881967" cy="544286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FF57E4A-B766-C5C0-9565-70E3EEBA6C82}"/>
              </a:ext>
            </a:extLst>
          </p:cNvPr>
          <p:cNvSpPr txBox="1"/>
          <p:nvPr/>
        </p:nvSpPr>
        <p:spPr>
          <a:xfrm>
            <a:off x="4977651" y="1921839"/>
            <a:ext cx="21691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原始輸入地址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61A3D6C4-15AE-B4A7-1879-D5BA5A28D7A2}"/>
              </a:ext>
            </a:extLst>
          </p:cNvPr>
          <p:cNvCxnSpPr>
            <a:cxnSpLocks/>
          </p:cNvCxnSpPr>
          <p:nvPr/>
        </p:nvCxnSpPr>
        <p:spPr>
          <a:xfrm flipH="1" flipV="1">
            <a:off x="9457508" y="2307771"/>
            <a:ext cx="729383" cy="544286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B7B7F66-2A3E-79AE-DB18-CADCAC0D4E97}"/>
              </a:ext>
            </a:extLst>
          </p:cNvPr>
          <p:cNvSpPr txBox="1"/>
          <p:nvPr/>
        </p:nvSpPr>
        <p:spPr>
          <a:xfrm>
            <a:off x="7995389" y="1921839"/>
            <a:ext cx="25855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地理編碼後修正地址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81A6354-726B-5F1C-7FBD-A1770A3BFCAE}"/>
              </a:ext>
            </a:extLst>
          </p:cNvPr>
          <p:cNvSpPr txBox="1"/>
          <p:nvPr/>
        </p:nvSpPr>
        <p:spPr>
          <a:xfrm>
            <a:off x="9457509" y="4382833"/>
            <a:ext cx="21902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</a:rPr>
              <a:t>回傳經緯度資料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C8AAE56F-283A-FF19-C8E1-3D4D478C0896}"/>
              </a:ext>
            </a:extLst>
          </p:cNvPr>
          <p:cNvCxnSpPr>
            <a:cxnSpLocks/>
          </p:cNvCxnSpPr>
          <p:nvPr/>
        </p:nvCxnSpPr>
        <p:spPr>
          <a:xfrm>
            <a:off x="8377646" y="4582888"/>
            <a:ext cx="90133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380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9214160-48C3-7953-A1D5-3F7517E281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879" r="10151"/>
          <a:stretch/>
        </p:blipFill>
        <p:spPr>
          <a:xfrm>
            <a:off x="228086" y="1916896"/>
            <a:ext cx="7284720" cy="4635810"/>
          </a:xfrm>
          <a:prstGeom prst="rect">
            <a:avLst/>
          </a:prstGeom>
        </p:spPr>
      </p:pic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25</a:t>
            </a:fld>
            <a:endParaRPr lang="zh-TW" altLang="en-US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802AD8-46AB-B160-DA0F-40D5A9557A52}"/>
              </a:ext>
            </a:extLst>
          </p:cNvPr>
          <p:cNvSpPr txBox="1"/>
          <p:nvPr/>
        </p:nvSpPr>
        <p:spPr>
          <a:xfrm>
            <a:off x="0" y="305294"/>
            <a:ext cx="414408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en-US" altLang="zh-TW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TDX 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套件參考文件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621AED1-B610-C265-326C-B4B10B188C1D}"/>
              </a:ext>
            </a:extLst>
          </p:cNvPr>
          <p:cNvSpPr txBox="1"/>
          <p:nvPr/>
        </p:nvSpPr>
        <p:spPr>
          <a:xfrm>
            <a:off x="4693776" y="619861"/>
            <a:ext cx="70096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000" b="1" dirty="0">
                <a:latin typeface="Georgia" panose="02040502050405020303" pitchFamily="18" charset="0"/>
                <a:hlinkClick r:id="rId4"/>
              </a:rPr>
              <a:t>https://chiajung-yeh.github.io/TDX_Guide/</a:t>
            </a:r>
            <a:endParaRPr lang="zh-TW" altLang="en-US" sz="2000" b="1" dirty="0"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2C99D36-A14D-0970-A7FB-425DFFA6C086}"/>
              </a:ext>
            </a:extLst>
          </p:cNvPr>
          <p:cNvSpPr txBox="1"/>
          <p:nvPr/>
        </p:nvSpPr>
        <p:spPr>
          <a:xfrm>
            <a:off x="6042404" y="155247"/>
            <a:ext cx="4312394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所有套件功能請參考以下網頁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A4EF9E1-CED1-1B9A-F85E-3E5CE26B7DD2}"/>
              </a:ext>
            </a:extLst>
          </p:cNvPr>
          <p:cNvSpPr txBox="1"/>
          <p:nvPr/>
        </p:nvSpPr>
        <p:spPr>
          <a:xfrm>
            <a:off x="1730010" y="1465863"/>
            <a:ext cx="4312394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套件更新資訊參見下表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C1029FD-21F9-B25B-8B95-FEE1B68D5099}"/>
              </a:ext>
            </a:extLst>
          </p:cNvPr>
          <p:cNvSpPr txBox="1"/>
          <p:nvPr/>
        </p:nvSpPr>
        <p:spPr>
          <a:xfrm>
            <a:off x="7512806" y="5967931"/>
            <a:ext cx="3856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6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本套件目前多為基礎資料介接，若有其他需求，歡迎提供建議，擴充套件功能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36054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</a:t>
            </a:fld>
            <a:endParaRPr lang="zh-TW" altLang="en-US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C866D8B-6F21-44AC-54DD-8473CFFEE648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66" name="圖片 65">
            <a:extLst>
              <a:ext uri="{FF2B5EF4-FFF2-40B4-BE49-F238E27FC236}">
                <a16:creationId xmlns:a16="http://schemas.microsoft.com/office/drawing/2014/main" id="{8F71C117-9A69-C404-6278-91F096660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201" y="607936"/>
            <a:ext cx="7273334" cy="3458363"/>
          </a:xfrm>
          <a:prstGeom prst="rect">
            <a:avLst/>
          </a:prstGeom>
        </p:spPr>
      </p:pic>
      <p:sp>
        <p:nvSpPr>
          <p:cNvPr id="67" name="文字方塊 66">
            <a:extLst>
              <a:ext uri="{FF2B5EF4-FFF2-40B4-BE49-F238E27FC236}">
                <a16:creationId xmlns:a16="http://schemas.microsoft.com/office/drawing/2014/main" id="{9ED803D4-33AB-C10D-7253-1C6AA7BE577F}"/>
              </a:ext>
            </a:extLst>
          </p:cNvPr>
          <p:cNvSpPr txBox="1"/>
          <p:nvPr/>
        </p:nvSpPr>
        <p:spPr>
          <a:xfrm>
            <a:off x="4296544" y="136525"/>
            <a:ext cx="4240745" cy="471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在哪裡蒐集資料？</a:t>
            </a:r>
            <a:endParaRPr lang="en-US" altLang="zh-TW" sz="24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085A40AF-E262-B60D-003F-ED0D456156AB}"/>
              </a:ext>
            </a:extLst>
          </p:cNvPr>
          <p:cNvSpPr/>
          <p:nvPr/>
        </p:nvSpPr>
        <p:spPr>
          <a:xfrm>
            <a:off x="2648932" y="1295619"/>
            <a:ext cx="2187424" cy="2178137"/>
          </a:xfrm>
          <a:prstGeom prst="rect">
            <a:avLst/>
          </a:prstGeom>
          <a:noFill/>
          <a:ln w="38100">
            <a:solidFill>
              <a:srgbClr val="0100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202CE46-F01C-25DC-E28C-2281DD969C8F}"/>
              </a:ext>
            </a:extLst>
          </p:cNvPr>
          <p:cNvSpPr/>
          <p:nvPr/>
        </p:nvSpPr>
        <p:spPr>
          <a:xfrm>
            <a:off x="801987" y="4269770"/>
            <a:ext cx="2276020" cy="354463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Open Data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DC1F4A09-BD83-2929-B621-342DDC0088BF}"/>
              </a:ext>
            </a:extLst>
          </p:cNvPr>
          <p:cNvSpPr txBox="1"/>
          <p:nvPr/>
        </p:nvSpPr>
        <p:spPr>
          <a:xfrm>
            <a:off x="3254013" y="4191911"/>
            <a:ext cx="1834426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公開資料平臺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3634725-E726-DC72-7127-F3D8AD9AED1A}"/>
              </a:ext>
            </a:extLst>
          </p:cNvPr>
          <p:cNvSpPr/>
          <p:nvPr/>
        </p:nvSpPr>
        <p:spPr>
          <a:xfrm>
            <a:off x="801987" y="4800146"/>
            <a:ext cx="2276020" cy="354463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資料申請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37F65D30-E84D-3B9C-03E9-6E84A27E24BC}"/>
              </a:ext>
            </a:extLst>
          </p:cNvPr>
          <p:cNvSpPr txBox="1"/>
          <p:nvPr/>
        </p:nvSpPr>
        <p:spPr>
          <a:xfrm>
            <a:off x="6294276" y="4210764"/>
            <a:ext cx="2433493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4"/>
              </a:rPr>
              <a:t>政府資料開放平臺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id="{5660A1CD-6696-8796-6C0C-4F498CE9E374}"/>
              </a:ext>
            </a:extLst>
          </p:cNvPr>
          <p:cNvSpPr txBox="1"/>
          <p:nvPr/>
        </p:nvSpPr>
        <p:spPr>
          <a:xfrm>
            <a:off x="3254013" y="4703460"/>
            <a:ext cx="2821418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向公</a:t>
            </a:r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/</a:t>
            </a: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私部門逕申請資料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D9A51411-1C5F-1AF2-7BAC-C763A42CAC58}"/>
              </a:ext>
            </a:extLst>
          </p:cNvPr>
          <p:cNvSpPr txBox="1"/>
          <p:nvPr/>
        </p:nvSpPr>
        <p:spPr>
          <a:xfrm>
            <a:off x="6294276" y="4722313"/>
            <a:ext cx="2433493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5"/>
              </a:rPr>
              <a:t>交通部數據匯流平臺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B18A19C4-3BB0-0B91-C6AE-F8ABD8C62A43}"/>
              </a:ext>
            </a:extLst>
          </p:cNvPr>
          <p:cNvSpPr txBox="1"/>
          <p:nvPr/>
        </p:nvSpPr>
        <p:spPr>
          <a:xfrm>
            <a:off x="8802581" y="4210764"/>
            <a:ext cx="2605908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6"/>
              </a:rPr>
              <a:t>社會經濟資料服務平臺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E9524697-112D-781B-1EC5-9583EB8FEBC9}"/>
              </a:ext>
            </a:extLst>
          </p:cNvPr>
          <p:cNvSpPr txBox="1"/>
          <p:nvPr/>
        </p:nvSpPr>
        <p:spPr>
          <a:xfrm>
            <a:off x="8802581" y="4722313"/>
            <a:ext cx="2605908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6"/>
              </a:rPr>
              <a:t>社會經濟資料服務平臺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941FDB8A-4982-DDDC-3C1A-8A61A4468EDC}"/>
              </a:ext>
            </a:extLst>
          </p:cNvPr>
          <p:cNvSpPr/>
          <p:nvPr/>
        </p:nvSpPr>
        <p:spPr>
          <a:xfrm>
            <a:off x="801987" y="5454388"/>
            <a:ext cx="2276020" cy="354463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 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JSON/ XML</a:t>
            </a: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C16BAFE0-D15E-CC0A-5836-7D866BF6D9D5}"/>
              </a:ext>
            </a:extLst>
          </p:cNvPr>
          <p:cNvSpPr txBox="1"/>
          <p:nvPr/>
        </p:nvSpPr>
        <p:spPr>
          <a:xfrm>
            <a:off x="3254013" y="5396771"/>
            <a:ext cx="2821418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介接自網頁 </a:t>
            </a:r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</a:t>
            </a: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B48C69B3-A366-BEB0-0876-718332DFB490}"/>
              </a:ext>
            </a:extLst>
          </p:cNvPr>
          <p:cNvSpPr txBox="1"/>
          <p:nvPr/>
        </p:nvSpPr>
        <p:spPr>
          <a:xfrm>
            <a:off x="6294276" y="5191517"/>
            <a:ext cx="2433493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7"/>
              </a:rPr>
              <a:t>運輸資料流通服務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FED0EF0-54DB-019D-8208-7278574208F5}"/>
              </a:ext>
            </a:extLst>
          </p:cNvPr>
          <p:cNvSpPr txBox="1"/>
          <p:nvPr/>
        </p:nvSpPr>
        <p:spPr>
          <a:xfrm>
            <a:off x="8802581" y="5178765"/>
            <a:ext cx="2853126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8"/>
              </a:rPr>
              <a:t>中央氣象局開放資料平臺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747F6F5A-1AA5-74AC-A7CB-3B2588378D4B}"/>
              </a:ext>
            </a:extLst>
          </p:cNvPr>
          <p:cNvSpPr/>
          <p:nvPr/>
        </p:nvSpPr>
        <p:spPr>
          <a:xfrm>
            <a:off x="801987" y="6124342"/>
            <a:ext cx="2276020" cy="354463"/>
          </a:xfrm>
          <a:prstGeom prst="rect">
            <a:avLst/>
          </a:prstGeom>
          <a:solidFill>
            <a:schemeClr val="bg1">
              <a:lumMod val="7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網頁爬蟲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8" name="文字方塊 87">
            <a:extLst>
              <a:ext uri="{FF2B5EF4-FFF2-40B4-BE49-F238E27FC236}">
                <a16:creationId xmlns:a16="http://schemas.microsoft.com/office/drawing/2014/main" id="{CAA61671-EAAC-19FD-B2BA-F73016AFBEC5}"/>
              </a:ext>
            </a:extLst>
          </p:cNvPr>
          <p:cNvSpPr txBox="1"/>
          <p:nvPr/>
        </p:nvSpPr>
        <p:spPr>
          <a:xfrm>
            <a:off x="3254013" y="6070669"/>
            <a:ext cx="2821418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未受限的任何網頁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4" name="文字方塊 93">
            <a:extLst>
              <a:ext uri="{FF2B5EF4-FFF2-40B4-BE49-F238E27FC236}">
                <a16:creationId xmlns:a16="http://schemas.microsoft.com/office/drawing/2014/main" id="{7E5909D8-3545-F4A4-BC9E-C8D5992C70A7}"/>
              </a:ext>
            </a:extLst>
          </p:cNvPr>
          <p:cNvSpPr txBox="1"/>
          <p:nvPr/>
        </p:nvSpPr>
        <p:spPr>
          <a:xfrm>
            <a:off x="8802581" y="5556827"/>
            <a:ext cx="2433493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9"/>
              </a:rPr>
              <a:t>Google </a:t>
            </a: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9"/>
              </a:rPr>
              <a:t>地圖平臺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95" name="直線接點 94">
            <a:extLst>
              <a:ext uri="{FF2B5EF4-FFF2-40B4-BE49-F238E27FC236}">
                <a16:creationId xmlns:a16="http://schemas.microsoft.com/office/drawing/2014/main" id="{A1D67FEE-ABEC-AFD8-486A-B1E7138E6F3E}"/>
              </a:ext>
            </a:extLst>
          </p:cNvPr>
          <p:cNvCxnSpPr>
            <a:cxnSpLocks/>
          </p:cNvCxnSpPr>
          <p:nvPr/>
        </p:nvCxnSpPr>
        <p:spPr>
          <a:xfrm flipH="1">
            <a:off x="655018" y="4698745"/>
            <a:ext cx="11089942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接點 97">
            <a:extLst>
              <a:ext uri="{FF2B5EF4-FFF2-40B4-BE49-F238E27FC236}">
                <a16:creationId xmlns:a16="http://schemas.microsoft.com/office/drawing/2014/main" id="{0BB64EB3-F7D8-2C3B-C8D8-FFB2E6D0D897}"/>
              </a:ext>
            </a:extLst>
          </p:cNvPr>
          <p:cNvCxnSpPr>
            <a:cxnSpLocks/>
          </p:cNvCxnSpPr>
          <p:nvPr/>
        </p:nvCxnSpPr>
        <p:spPr>
          <a:xfrm flipH="1">
            <a:off x="655018" y="5214131"/>
            <a:ext cx="11089942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接點 98">
            <a:extLst>
              <a:ext uri="{FF2B5EF4-FFF2-40B4-BE49-F238E27FC236}">
                <a16:creationId xmlns:a16="http://schemas.microsoft.com/office/drawing/2014/main" id="{6D65B911-8893-D2A7-0493-51D44C120AB8}"/>
              </a:ext>
            </a:extLst>
          </p:cNvPr>
          <p:cNvCxnSpPr>
            <a:cxnSpLocks/>
          </p:cNvCxnSpPr>
          <p:nvPr/>
        </p:nvCxnSpPr>
        <p:spPr>
          <a:xfrm flipH="1">
            <a:off x="655018" y="6034157"/>
            <a:ext cx="11089942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接點 79">
            <a:extLst>
              <a:ext uri="{FF2B5EF4-FFF2-40B4-BE49-F238E27FC236}">
                <a16:creationId xmlns:a16="http://schemas.microsoft.com/office/drawing/2014/main" id="{271616D5-BDDE-B5E2-A2FA-0C1EB410D8B6}"/>
              </a:ext>
            </a:extLst>
          </p:cNvPr>
          <p:cNvCxnSpPr>
            <a:cxnSpLocks/>
          </p:cNvCxnSpPr>
          <p:nvPr/>
        </p:nvCxnSpPr>
        <p:spPr>
          <a:xfrm>
            <a:off x="3197274" y="4255871"/>
            <a:ext cx="0" cy="2335855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接點 80">
            <a:extLst>
              <a:ext uri="{FF2B5EF4-FFF2-40B4-BE49-F238E27FC236}">
                <a16:creationId xmlns:a16="http://schemas.microsoft.com/office/drawing/2014/main" id="{58B42BD9-7CEA-FF3E-F648-8A91EEC91139}"/>
              </a:ext>
            </a:extLst>
          </p:cNvPr>
          <p:cNvCxnSpPr/>
          <p:nvPr/>
        </p:nvCxnSpPr>
        <p:spPr>
          <a:xfrm>
            <a:off x="6075431" y="4255871"/>
            <a:ext cx="0" cy="2335855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7CFB4553-25A0-7799-62E7-7A404D96A573}"/>
              </a:ext>
            </a:extLst>
          </p:cNvPr>
          <p:cNvSpPr txBox="1"/>
          <p:nvPr/>
        </p:nvSpPr>
        <p:spPr>
          <a:xfrm>
            <a:off x="6294276" y="5556827"/>
            <a:ext cx="2433493" cy="45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10"/>
              </a:rPr>
              <a:t>高公局交通資料庫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742EAB24-FE2A-D259-4544-157D040F1A2A}"/>
              </a:ext>
            </a:extLst>
          </p:cNvPr>
          <p:cNvSpPr txBox="1"/>
          <p:nvPr/>
        </p:nvSpPr>
        <p:spPr>
          <a:xfrm flipH="1">
            <a:off x="8499157" y="5985361"/>
            <a:ext cx="556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  <a:endParaRPr lang="zh-TW" altLang="en-US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1935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</a:t>
            </a:fld>
            <a:endParaRPr lang="zh-TW" altLang="en-US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C866D8B-6F21-44AC-54DD-8473CFFEE648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2D51932-CA51-BAD4-EE85-22028CE0F4EB}"/>
              </a:ext>
            </a:extLst>
          </p:cNvPr>
          <p:cNvSpPr txBox="1"/>
          <p:nvPr/>
        </p:nvSpPr>
        <p:spPr>
          <a:xfrm>
            <a:off x="519792" y="2147198"/>
            <a:ext cx="10453008" cy="1657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透過 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Open API 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建立運輸領域開放資料服務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分為動態資料與靜態資料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lnSpc>
                <a:spcPts val="3100"/>
              </a:lnSpc>
              <a:buFont typeface="Wingdings" panose="05000000000000000000" pitchFamily="2" charset="2"/>
              <a:buChar char="ü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靜態：更新週期較長的資料（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e.g.,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時刻表、線型） 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lnSpc>
                <a:spcPts val="3100"/>
              </a:lnSpc>
              <a:buFont typeface="Wingdings" panose="05000000000000000000" pitchFamily="2" charset="2"/>
              <a:buChar char="ü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動態：更新週期短的即時資料（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e.g.,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運具即時位置、運具剩餘數量）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EBEF34-BD28-C8E9-785A-A2D7C18FC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66" y="1331276"/>
            <a:ext cx="4252796" cy="658054"/>
          </a:xfrm>
          <a:prstGeom prst="rect">
            <a:avLst/>
          </a:prstGeom>
        </p:spPr>
      </p:pic>
      <p:sp>
        <p:nvSpPr>
          <p:cNvPr id="10" name="矩形: 圓角 9">
            <a:extLst>
              <a:ext uri="{FF2B5EF4-FFF2-40B4-BE49-F238E27FC236}">
                <a16:creationId xmlns:a16="http://schemas.microsoft.com/office/drawing/2014/main" id="{9089D9C6-3E62-F572-799F-548BC938A27D}"/>
              </a:ext>
            </a:extLst>
          </p:cNvPr>
          <p:cNvSpPr/>
          <p:nvPr/>
        </p:nvSpPr>
        <p:spPr>
          <a:xfrm>
            <a:off x="986808" y="3966379"/>
            <a:ext cx="8740976" cy="1970202"/>
          </a:xfrm>
          <a:prstGeom prst="roundRect">
            <a:avLst/>
          </a:prstGeom>
          <a:solidFill>
            <a:srgbClr val="3A4768"/>
          </a:solidFill>
          <a:ln>
            <a:solidFill>
              <a:srgbClr val="3A47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078673E-8FDB-2075-6CFE-F18FE8493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589" y="4096608"/>
            <a:ext cx="952500" cy="95250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95B300B0-E654-6428-E753-20DF28E5FF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8248" y="4096608"/>
            <a:ext cx="952500" cy="9525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ACD44B2-4F18-67B7-7013-10CF36EFB1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4449" y="4096608"/>
            <a:ext cx="952500" cy="952500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FBAABF2F-C6B4-25FD-DCC6-038E556E8F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3566" y="4096608"/>
            <a:ext cx="952500" cy="9525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C22CB190-BA57-66DA-DC37-0B0B59450A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2683" y="4096608"/>
            <a:ext cx="952500" cy="9525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206BC2F-DCBF-DA0D-8745-7446588ADBF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6497" y="4119488"/>
            <a:ext cx="952500" cy="952500"/>
          </a:xfrm>
          <a:prstGeom prst="rect">
            <a:avLst/>
          </a:prstGeom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63C3801D-F31F-A0D1-4A18-C4E2D33033C3}"/>
              </a:ext>
            </a:extLst>
          </p:cNvPr>
          <p:cNvSpPr txBox="1"/>
          <p:nvPr/>
        </p:nvSpPr>
        <p:spPr>
          <a:xfrm>
            <a:off x="1257947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公共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運輸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0B34CA3C-CAF1-B1B5-2F2D-8FC04197EB01}"/>
              </a:ext>
            </a:extLst>
          </p:cNvPr>
          <p:cNvSpPr txBox="1"/>
          <p:nvPr/>
        </p:nvSpPr>
        <p:spPr>
          <a:xfrm>
            <a:off x="2660606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路況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資訊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4C1BD8C9-BAB0-65BC-7E5E-BF48781ADC30}"/>
              </a:ext>
            </a:extLst>
          </p:cNvPr>
          <p:cNvSpPr txBox="1"/>
          <p:nvPr/>
        </p:nvSpPr>
        <p:spPr>
          <a:xfrm>
            <a:off x="4104067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停車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資訊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CB04C0E6-14BA-4B2A-F8A5-C9EC07B10F7F}"/>
              </a:ext>
            </a:extLst>
          </p:cNvPr>
          <p:cNvSpPr txBox="1"/>
          <p:nvPr/>
        </p:nvSpPr>
        <p:spPr>
          <a:xfrm>
            <a:off x="5397162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觀光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資訊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B08CB558-CF8F-288B-F1F5-B622B8452096}"/>
              </a:ext>
            </a:extLst>
          </p:cNvPr>
          <p:cNvSpPr txBox="1"/>
          <p:nvPr/>
        </p:nvSpPr>
        <p:spPr>
          <a:xfrm>
            <a:off x="6875041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圖資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4734C331-1380-E38E-5534-C56D277D317E}"/>
              </a:ext>
            </a:extLst>
          </p:cNvPr>
          <p:cNvSpPr txBox="1"/>
          <p:nvPr/>
        </p:nvSpPr>
        <p:spPr>
          <a:xfrm>
            <a:off x="8198855" y="5049108"/>
            <a:ext cx="1264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道路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編碼</a:t>
            </a:r>
            <a:endParaRPr lang="en-US" altLang="zh-TW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89965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FC65BDF-F2A3-28DF-667B-1251EACB1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28" y="278853"/>
            <a:ext cx="4252796" cy="658054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E7CB0828-A3B5-F68B-C1F9-3DAFF36AC5AE}"/>
              </a:ext>
            </a:extLst>
          </p:cNvPr>
          <p:cNvSpPr txBox="1"/>
          <p:nvPr/>
        </p:nvSpPr>
        <p:spPr>
          <a:xfrm>
            <a:off x="7963559" y="383959"/>
            <a:ext cx="3717902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範例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公共自行車</a:t>
            </a:r>
            <a:endParaRPr lang="en-US" altLang="zh-TW" sz="28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E4A96319-8497-DD7D-8727-60B6E38D7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57773"/>
            <a:ext cx="12192000" cy="3171329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7E8BDDF9-64C9-F229-CA82-8EEE58BFA9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4557291" y="4841931"/>
            <a:ext cx="641359" cy="824821"/>
          </a:xfrm>
          <a:prstGeom prst="rect">
            <a:avLst/>
          </a:prstGeom>
        </p:spPr>
      </p:pic>
      <p:pic>
        <p:nvPicPr>
          <p:cNvPr id="33" name="圖片 32">
            <a:extLst>
              <a:ext uri="{FF2B5EF4-FFF2-40B4-BE49-F238E27FC236}">
                <a16:creationId xmlns:a16="http://schemas.microsoft.com/office/drawing/2014/main" id="{E0C2CFFC-B2E4-3F53-6E03-F1929578AB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1499389" y="5934651"/>
            <a:ext cx="641359" cy="824821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A39FDA03-369A-1479-1B5C-A487197E76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722654" y="5095505"/>
            <a:ext cx="641359" cy="824821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B854130D-648A-DD56-1CEF-8544EE7D7586}"/>
              </a:ext>
            </a:extLst>
          </p:cNvPr>
          <p:cNvSpPr txBox="1"/>
          <p:nvPr/>
        </p:nvSpPr>
        <p:spPr>
          <a:xfrm>
            <a:off x="813248" y="539710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002060"/>
                </a:solidFill>
                <a:latin typeface="Georgia" panose="02040502050405020303" pitchFamily="18" charset="0"/>
              </a:rPr>
              <a:t>②</a:t>
            </a:r>
            <a:endParaRPr lang="zh-TW" altLang="en-US" sz="2800" b="1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64DA73FB-0063-A5B4-5147-14A2B55F7DF7}"/>
              </a:ext>
            </a:extLst>
          </p:cNvPr>
          <p:cNvSpPr txBox="1"/>
          <p:nvPr/>
        </p:nvSpPr>
        <p:spPr>
          <a:xfrm>
            <a:off x="1590956" y="62242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002060"/>
                </a:solidFill>
                <a:latin typeface="Georgia" panose="02040502050405020303" pitchFamily="18" charset="0"/>
              </a:rPr>
              <a:t>③</a:t>
            </a:r>
            <a:endParaRPr lang="zh-TW" altLang="en-US" sz="2800" b="1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88AED53A-AE94-D8F4-1387-132D8AAA376A}"/>
              </a:ext>
            </a:extLst>
          </p:cNvPr>
          <p:cNvSpPr txBox="1"/>
          <p:nvPr/>
        </p:nvSpPr>
        <p:spPr>
          <a:xfrm>
            <a:off x="4658783" y="51354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002060"/>
                </a:solidFill>
                <a:latin typeface="Georgia" panose="02040502050405020303" pitchFamily="18" charset="0"/>
              </a:rPr>
              <a:t>④</a:t>
            </a:r>
            <a:endParaRPr lang="zh-TW" altLang="en-US" sz="2800" b="1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  <p:pic>
        <p:nvPicPr>
          <p:cNvPr id="42" name="圖片 41">
            <a:extLst>
              <a:ext uri="{FF2B5EF4-FFF2-40B4-BE49-F238E27FC236}">
                <a16:creationId xmlns:a16="http://schemas.microsoft.com/office/drawing/2014/main" id="{120FD004-C0C5-7D93-3554-E7006E21E7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376759"/>
            <a:ext cx="12192000" cy="1214962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804757D2-423F-8C2D-E83F-1B94F982D2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5026897" y="2367314"/>
            <a:ext cx="641359" cy="824821"/>
          </a:xfrm>
          <a:prstGeom prst="rect">
            <a:avLst/>
          </a:prstGeom>
        </p:spPr>
      </p:pic>
      <p:sp>
        <p:nvSpPr>
          <p:cNvPr id="44" name="文字方塊 43">
            <a:extLst>
              <a:ext uri="{FF2B5EF4-FFF2-40B4-BE49-F238E27FC236}">
                <a16:creationId xmlns:a16="http://schemas.microsoft.com/office/drawing/2014/main" id="{200E2BF0-06DC-217E-500A-8C79B6A1E301}"/>
              </a:ext>
            </a:extLst>
          </p:cNvPr>
          <p:cNvSpPr txBox="1"/>
          <p:nvPr/>
        </p:nvSpPr>
        <p:spPr>
          <a:xfrm>
            <a:off x="5117491" y="266891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002060"/>
                </a:solidFill>
                <a:latin typeface="Georgia" panose="02040502050405020303" pitchFamily="18" charset="0"/>
              </a:rPr>
              <a:t>①</a:t>
            </a:r>
            <a:endParaRPr lang="zh-TW" altLang="en-US" sz="2800" b="1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590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8CE5853-FC16-AA67-B93C-26FCC1480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745" y="1634907"/>
            <a:ext cx="9464510" cy="444645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1C8ECA2-4F97-288F-E8EA-C9D7D64CA4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28" y="278853"/>
            <a:ext cx="4252796" cy="65805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924CAEB-4322-50A5-173D-544DCC92315C}"/>
              </a:ext>
            </a:extLst>
          </p:cNvPr>
          <p:cNvSpPr txBox="1"/>
          <p:nvPr/>
        </p:nvSpPr>
        <p:spPr>
          <a:xfrm>
            <a:off x="7963559" y="383959"/>
            <a:ext cx="3717902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範例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公共自行車</a:t>
            </a:r>
            <a:endParaRPr lang="en-US" altLang="zh-TW" sz="28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616DCA1-6FC4-1A1B-8133-793E461F918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9390911" y="5124030"/>
            <a:ext cx="431599" cy="5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6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7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1C8ECA2-4F97-288F-E8EA-C9D7D64CA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28" y="278853"/>
            <a:ext cx="4252796" cy="65805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924CAEB-4322-50A5-173D-544DCC92315C}"/>
              </a:ext>
            </a:extLst>
          </p:cNvPr>
          <p:cNvSpPr txBox="1"/>
          <p:nvPr/>
        </p:nvSpPr>
        <p:spPr>
          <a:xfrm>
            <a:off x="7963559" y="383959"/>
            <a:ext cx="3717902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範例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公共自行車</a:t>
            </a:r>
            <a:endParaRPr lang="en-US" altLang="zh-TW" sz="28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4CEBFE0-58D9-345D-B032-0482A221A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90" y="2347953"/>
            <a:ext cx="5571457" cy="284621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32C2362-ADDB-C722-0DCB-F1F511F5F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3964" y="2985690"/>
            <a:ext cx="6108446" cy="157074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D600964E-E9C7-FFE8-380F-862994CB39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8536588" y="3602163"/>
            <a:ext cx="431599" cy="55505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C473C859-10FD-8D51-18E3-F214608C0AD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10546080" y="4345848"/>
            <a:ext cx="431599" cy="55505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5FBEB9EA-1085-DED6-D303-E667A030856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00" b="83067" l="24400" r="76000"/>
                    </a14:imgEffect>
                  </a14:imgLayer>
                </a14:imgProps>
              </a:ext>
            </a:extLst>
          </a:blip>
          <a:srcRect l="24829" t="18099" r="24679" b="16966"/>
          <a:stretch/>
        </p:blipFill>
        <p:spPr>
          <a:xfrm>
            <a:off x="2855135" y="4916641"/>
            <a:ext cx="431599" cy="555059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D217EBF-6655-2633-E6DD-F06AED0BE270}"/>
              </a:ext>
            </a:extLst>
          </p:cNvPr>
          <p:cNvSpPr txBox="1"/>
          <p:nvPr/>
        </p:nvSpPr>
        <p:spPr>
          <a:xfrm>
            <a:off x="1096367" y="1852938"/>
            <a:ext cx="3717902" cy="471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選擇查詢縣市</a:t>
            </a:r>
            <a:endParaRPr lang="en-US" altLang="zh-TW" sz="24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D63E45-5B08-10E3-202B-42702A2C0787}"/>
              </a:ext>
            </a:extLst>
          </p:cNvPr>
          <p:cNvSpPr txBox="1"/>
          <p:nvPr/>
        </p:nvSpPr>
        <p:spPr>
          <a:xfrm>
            <a:off x="7315529" y="1852938"/>
            <a:ext cx="3717902" cy="471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4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選擇資料格式</a:t>
            </a:r>
            <a:endParaRPr lang="en-US" altLang="zh-TW" sz="24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75334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1C8ECA2-4F97-288F-E8EA-C9D7D64CA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28" y="278853"/>
            <a:ext cx="4252796" cy="65805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924CAEB-4322-50A5-173D-544DCC92315C}"/>
              </a:ext>
            </a:extLst>
          </p:cNvPr>
          <p:cNvSpPr txBox="1"/>
          <p:nvPr/>
        </p:nvSpPr>
        <p:spPr>
          <a:xfrm>
            <a:off x="7963559" y="383959"/>
            <a:ext cx="3717902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範例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— 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公共自行車</a:t>
            </a:r>
            <a:endParaRPr lang="en-US" altLang="zh-TW" sz="28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A5403F31-7F26-6857-89FE-26ACEBA8D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107" y="1145224"/>
            <a:ext cx="10287786" cy="5328817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9FD01295-CDA9-18E4-A776-51B58049E39D}"/>
              </a:ext>
            </a:extLst>
          </p:cNvPr>
          <p:cNvSpPr/>
          <p:nvPr/>
        </p:nvSpPr>
        <p:spPr>
          <a:xfrm>
            <a:off x="952107" y="2531648"/>
            <a:ext cx="7183224" cy="6463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DEE5A9D-23E2-AF87-4E06-80C2AAE708E1}"/>
              </a:ext>
            </a:extLst>
          </p:cNvPr>
          <p:cNvSpPr/>
          <p:nvPr/>
        </p:nvSpPr>
        <p:spPr>
          <a:xfrm>
            <a:off x="1696825" y="3828399"/>
            <a:ext cx="4213781" cy="27620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100AF9F-1F07-3B53-729D-5FFC26C2DED3}"/>
              </a:ext>
            </a:extLst>
          </p:cNvPr>
          <p:cNvSpPr txBox="1"/>
          <p:nvPr/>
        </p:nvSpPr>
        <p:spPr>
          <a:xfrm>
            <a:off x="6009714" y="3128423"/>
            <a:ext cx="2333007" cy="471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0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回傳介接連結網址</a:t>
            </a:r>
            <a:endParaRPr lang="en-US" altLang="zh-TW" sz="20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1579815-1374-B031-E522-9EE31F1C82EC}"/>
              </a:ext>
            </a:extLst>
          </p:cNvPr>
          <p:cNvSpPr txBox="1"/>
          <p:nvPr/>
        </p:nvSpPr>
        <p:spPr>
          <a:xfrm>
            <a:off x="5910606" y="3725198"/>
            <a:ext cx="2333007" cy="45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0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回傳結果資料</a:t>
            </a:r>
            <a:endParaRPr lang="en-US" altLang="zh-TW" sz="20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6194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5E7B71A6-6293-751A-10C6-05FD9776B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3883"/>
            <a:ext cx="12192000" cy="4607592"/>
          </a:xfrm>
          <a:prstGeom prst="rect">
            <a:avLst/>
          </a:prstGeom>
        </p:spPr>
      </p:pic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9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資料介接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9E09BD9-E14C-5A5D-4A10-FC1CCC123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66" y="1331276"/>
            <a:ext cx="4252796" cy="658054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C0866D9-53A5-B308-18EB-7D55F8E9D3B4}"/>
              </a:ext>
            </a:extLst>
          </p:cNvPr>
          <p:cNvSpPr txBox="1"/>
          <p:nvPr/>
        </p:nvSpPr>
        <p:spPr>
          <a:xfrm>
            <a:off x="5821420" y="729626"/>
            <a:ext cx="5861761" cy="125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有了網址連結後，資料如何下載到本機？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要先申請會員帳號，並且取得 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API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介接程式碼請參考交通部 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5"/>
              </a:rPr>
              <a:t>GitHub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3D9EA39-5B88-BFB9-A1A1-0D537AD07B0B}"/>
              </a:ext>
            </a:extLst>
          </p:cNvPr>
          <p:cNvSpPr/>
          <p:nvPr/>
        </p:nvSpPr>
        <p:spPr>
          <a:xfrm>
            <a:off x="1137920" y="5526724"/>
            <a:ext cx="7237594" cy="2806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1B1B634-79E0-CAB9-18E5-B10AEF1598C7}"/>
              </a:ext>
            </a:extLst>
          </p:cNvPr>
          <p:cNvSpPr txBox="1"/>
          <p:nvPr/>
        </p:nvSpPr>
        <p:spPr>
          <a:xfrm>
            <a:off x="4756717" y="5835655"/>
            <a:ext cx="2593685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但太麻煩了</a:t>
            </a:r>
            <a:r>
              <a:rPr lang="en-US" altLang="zh-TW" sz="2200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0815549-037D-6941-E2DF-D8502D747E9A}"/>
              </a:ext>
            </a:extLst>
          </p:cNvPr>
          <p:cNvSpPr txBox="1"/>
          <p:nvPr/>
        </p:nvSpPr>
        <p:spPr>
          <a:xfrm>
            <a:off x="4261406" y="6300269"/>
            <a:ext cx="3584305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zh-TW" altLang="en-US" sz="22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可以利用 </a:t>
            </a:r>
            <a:r>
              <a:rPr lang="en-US" altLang="zh-TW" sz="22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TDX</a:t>
            </a:r>
            <a:r>
              <a:rPr lang="zh-TW" altLang="en-US" sz="22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套件</a:t>
            </a:r>
            <a:r>
              <a:rPr lang="en-US" altLang="zh-TW" sz="22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~~</a:t>
            </a:r>
          </a:p>
        </p:txBody>
      </p:sp>
    </p:spTree>
    <p:extLst>
      <p:ext uri="{BB962C8B-B14F-4D97-AF65-F5344CB8AC3E}">
        <p14:creationId xmlns:p14="http://schemas.microsoft.com/office/powerpoint/2010/main" val="19704179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5.1.3319"/>
  <p:tag name="SLIDO_PRESENTATION_ID" val="00000000-0000-0000-0000-000000000000"/>
  <p:tag name="SLIDO_EVENT_UUID" val="c34a5e3a-18ec-4529-a704-f94d6b325231"/>
  <p:tag name="SLIDO_EVENT_SECTION_UUID" val="2128a956-11e1-4275-bda4-ebf7823570b1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1767</Words>
  <Application>Microsoft Office PowerPoint</Application>
  <PresentationFormat>Widescreen</PresentationFormat>
  <Paragraphs>410</Paragraphs>
  <Slides>25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Consolas</vt:lpstr>
      <vt:lpstr>Wingdings</vt:lpstr>
      <vt:lpstr>Adobe 黑体 Std R</vt:lpstr>
      <vt:lpstr>Calibri</vt:lpstr>
      <vt:lpstr>Arial</vt:lpstr>
      <vt:lpstr>Georgia</vt:lpstr>
      <vt:lpstr>Calibri Light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家榮 葉</dc:creator>
  <cp:lastModifiedBy>Chia-jung Yeh</cp:lastModifiedBy>
  <cp:revision>800</cp:revision>
  <dcterms:created xsi:type="dcterms:W3CDTF">2021-11-18T12:50:34Z</dcterms:created>
  <dcterms:modified xsi:type="dcterms:W3CDTF">2025-10-25T13:34:42Z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1.5.1.3319</vt:lpwstr>
  </property>
</Properties>
</file>

<file path=docProps/thumbnail.jpeg>
</file>